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7" r:id="rId1"/>
  </p:sldMasterIdLst>
  <p:notesMasterIdLst>
    <p:notesMasterId r:id="rId34"/>
  </p:notesMasterIdLst>
  <p:sldIdLst>
    <p:sldId id="258" r:id="rId2"/>
    <p:sldId id="257" r:id="rId3"/>
    <p:sldId id="280" r:id="rId4"/>
    <p:sldId id="314" r:id="rId5"/>
    <p:sldId id="299" r:id="rId6"/>
    <p:sldId id="300" r:id="rId7"/>
    <p:sldId id="301" r:id="rId8"/>
    <p:sldId id="302" r:id="rId9"/>
    <p:sldId id="303" r:id="rId10"/>
    <p:sldId id="304" r:id="rId11"/>
    <p:sldId id="318" r:id="rId12"/>
    <p:sldId id="319" r:id="rId13"/>
    <p:sldId id="277" r:id="rId14"/>
    <p:sldId id="283" r:id="rId15"/>
    <p:sldId id="317" r:id="rId16"/>
    <p:sldId id="305" r:id="rId17"/>
    <p:sldId id="320" r:id="rId18"/>
    <p:sldId id="306" r:id="rId19"/>
    <p:sldId id="307" r:id="rId20"/>
    <p:sldId id="308" r:id="rId21"/>
    <p:sldId id="311" r:id="rId22"/>
    <p:sldId id="297" r:id="rId23"/>
    <p:sldId id="292" r:id="rId24"/>
    <p:sldId id="296" r:id="rId25"/>
    <p:sldId id="295" r:id="rId26"/>
    <p:sldId id="312" r:id="rId27"/>
    <p:sldId id="309" r:id="rId28"/>
    <p:sldId id="315" r:id="rId29"/>
    <p:sldId id="316" r:id="rId30"/>
    <p:sldId id="321" r:id="rId31"/>
    <p:sldId id="322" r:id="rId32"/>
    <p:sldId id="26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664" autoAdjust="0"/>
  </p:normalViewPr>
  <p:slideViewPr>
    <p:cSldViewPr snapToGrid="0">
      <p:cViewPr varScale="1">
        <p:scale>
          <a:sx n="61" d="100"/>
          <a:sy n="61" d="100"/>
        </p:scale>
        <p:origin x="8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88ADE-EDDE-457E-B41D-3E109780CA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40E04E-1E98-4F05-A1D4-40FB38093A2B}">
      <dgm:prSet/>
      <dgm:spPr/>
      <dgm:t>
        <a:bodyPr/>
        <a:lstStyle/>
        <a:p>
          <a:pPr>
            <a:lnSpc>
              <a:spcPct val="100000"/>
            </a:lnSpc>
          </a:pPr>
          <a:r>
            <a:rPr lang="en-US" b="0" i="0" dirty="0"/>
            <a:t>The largest source of carbon monoxide in urban areas like New York is the combustion of fossil fuels in cars, trucks, and buses. </a:t>
          </a:r>
          <a:r>
            <a:rPr lang="en-US" b="1" i="0" dirty="0"/>
            <a:t>As per Federal Highway Administration ,  New York state has 10,903,620 registered vehicles</a:t>
          </a:r>
          <a:r>
            <a:rPr lang="en-US" b="0" i="0" dirty="0"/>
            <a:t>. Also, Car and truck engines, especially diesel-powered ones, are major sources of nitrogen oxides (NOx), which include NO2. </a:t>
          </a:r>
          <a:endParaRPr lang="en-US" dirty="0"/>
        </a:p>
      </dgm:t>
    </dgm:pt>
    <dgm:pt modelId="{38301516-0683-4B7E-B2CE-4C7408B33C2E}" type="parTrans" cxnId="{63B52314-A9F7-4CFD-8A6F-7213889CA3DD}">
      <dgm:prSet/>
      <dgm:spPr/>
      <dgm:t>
        <a:bodyPr/>
        <a:lstStyle/>
        <a:p>
          <a:endParaRPr lang="en-US"/>
        </a:p>
      </dgm:t>
    </dgm:pt>
    <dgm:pt modelId="{870594ED-66CC-437C-84A7-FBCB43444A17}" type="sibTrans" cxnId="{63B52314-A9F7-4CFD-8A6F-7213889CA3DD}">
      <dgm:prSet/>
      <dgm:spPr/>
      <dgm:t>
        <a:bodyPr/>
        <a:lstStyle/>
        <a:p>
          <a:endParaRPr lang="en-US"/>
        </a:p>
      </dgm:t>
    </dgm:pt>
    <dgm:pt modelId="{4A6C8174-EB09-4C15-8CC5-D322E6FE77EC}">
      <dgm:prSet/>
      <dgm:spPr/>
      <dgm:t>
        <a:bodyPr/>
        <a:lstStyle/>
        <a:p>
          <a:pPr>
            <a:lnSpc>
              <a:spcPct val="100000"/>
            </a:lnSpc>
          </a:pPr>
          <a:r>
            <a:rPr lang="en-US" b="0" i="0" dirty="0"/>
            <a:t>Moreover, In winter months, heating systems that burn coal, wood, or oil contribute to CO and NO2 levels.</a:t>
          </a:r>
          <a:endParaRPr lang="en-US" dirty="0"/>
        </a:p>
      </dgm:t>
    </dgm:pt>
    <dgm:pt modelId="{6B2FA86E-80DC-41FC-B4A1-05A9B12EAF60}" type="parTrans" cxnId="{217103EF-2B42-4B63-B9D6-A4F9E758A1F4}">
      <dgm:prSet/>
      <dgm:spPr/>
      <dgm:t>
        <a:bodyPr/>
        <a:lstStyle/>
        <a:p>
          <a:endParaRPr lang="en-US"/>
        </a:p>
      </dgm:t>
    </dgm:pt>
    <dgm:pt modelId="{C1F5E675-CFEA-4E0E-B4F3-2C73D564B750}" type="sibTrans" cxnId="{217103EF-2B42-4B63-B9D6-A4F9E758A1F4}">
      <dgm:prSet/>
      <dgm:spPr/>
      <dgm:t>
        <a:bodyPr/>
        <a:lstStyle/>
        <a:p>
          <a:endParaRPr lang="en-US"/>
        </a:p>
      </dgm:t>
    </dgm:pt>
    <dgm:pt modelId="{C1EB0AA3-B5FD-4D87-BA73-9B7D07AAEFDE}">
      <dgm:prSet/>
      <dgm:spPr/>
      <dgm:t>
        <a:bodyPr/>
        <a:lstStyle/>
        <a:p>
          <a:pPr>
            <a:lnSpc>
              <a:spcPct val="100000"/>
            </a:lnSpc>
          </a:pPr>
          <a:r>
            <a:rPr lang="en-US" b="0" i="0"/>
            <a:t>Industries that release VOCs, such as refineries, chemical manufacturing, and some solvent use, also contribute to ozone formation. </a:t>
          </a:r>
          <a:endParaRPr lang="en-US"/>
        </a:p>
      </dgm:t>
    </dgm:pt>
    <dgm:pt modelId="{2364ABFD-8351-4490-8C49-8C3A45D43EB7}" type="parTrans" cxnId="{91A9FC8B-05B6-4B1B-9231-4AE63C996DAD}">
      <dgm:prSet/>
      <dgm:spPr/>
      <dgm:t>
        <a:bodyPr/>
        <a:lstStyle/>
        <a:p>
          <a:endParaRPr lang="en-US"/>
        </a:p>
      </dgm:t>
    </dgm:pt>
    <dgm:pt modelId="{71A3E464-5B6E-4505-B957-9FF1AEA6D66C}" type="sibTrans" cxnId="{91A9FC8B-05B6-4B1B-9231-4AE63C996DAD}">
      <dgm:prSet/>
      <dgm:spPr/>
      <dgm:t>
        <a:bodyPr/>
        <a:lstStyle/>
        <a:p>
          <a:endParaRPr lang="en-US"/>
        </a:p>
      </dgm:t>
    </dgm:pt>
    <dgm:pt modelId="{D170EF92-5443-49F1-8CE1-DFCF67C05202}">
      <dgm:prSet/>
      <dgm:spPr/>
      <dgm:t>
        <a:bodyPr/>
        <a:lstStyle/>
        <a:p>
          <a:pPr>
            <a:lnSpc>
              <a:spcPct val="100000"/>
            </a:lnSpc>
          </a:pPr>
          <a:r>
            <a:rPr lang="en-US" b="0" i="0"/>
            <a:t>69% of the power generated in downstate New York comes from fossil fuel power plants. New York City has 19 power plants with 89 peaking units, and many of these units are over 50 years old. </a:t>
          </a:r>
          <a:endParaRPr lang="en-US"/>
        </a:p>
      </dgm:t>
    </dgm:pt>
    <dgm:pt modelId="{393576DA-CE50-4CC7-8DC8-BF30637A630E}" type="parTrans" cxnId="{FEC2B575-5333-479E-953E-7FCB21F8B47A}">
      <dgm:prSet/>
      <dgm:spPr/>
      <dgm:t>
        <a:bodyPr/>
        <a:lstStyle/>
        <a:p>
          <a:endParaRPr lang="en-US"/>
        </a:p>
      </dgm:t>
    </dgm:pt>
    <dgm:pt modelId="{ACC0D888-C4C6-4C58-A5D3-FD2AE6FEC404}" type="sibTrans" cxnId="{FEC2B575-5333-479E-953E-7FCB21F8B47A}">
      <dgm:prSet/>
      <dgm:spPr/>
      <dgm:t>
        <a:bodyPr/>
        <a:lstStyle/>
        <a:p>
          <a:endParaRPr lang="en-US"/>
        </a:p>
      </dgm:t>
    </dgm:pt>
    <dgm:pt modelId="{67020119-0161-4D29-BDA8-20718E263A95}" type="pres">
      <dgm:prSet presAssocID="{B6A88ADE-EDDE-457E-B41D-3E109780CAF8}" presName="root" presStyleCnt="0">
        <dgm:presLayoutVars>
          <dgm:dir/>
          <dgm:resizeHandles val="exact"/>
        </dgm:presLayoutVars>
      </dgm:prSet>
      <dgm:spPr/>
    </dgm:pt>
    <dgm:pt modelId="{9CE4E4A2-4960-4EA2-B204-71AB3DEFABFA}" type="pres">
      <dgm:prSet presAssocID="{A640E04E-1E98-4F05-A1D4-40FB38093A2B}" presName="compNode" presStyleCnt="0"/>
      <dgm:spPr/>
    </dgm:pt>
    <dgm:pt modelId="{F0FCFD4C-8506-44A0-A64F-F8FF4B44AF02}" type="pres">
      <dgm:prSet presAssocID="{A640E04E-1E98-4F05-A1D4-40FB38093A2B}" presName="bgRect" presStyleLbl="bgShp" presStyleIdx="0" presStyleCnt="4"/>
      <dgm:spPr/>
    </dgm:pt>
    <dgm:pt modelId="{4BAFD255-154F-4CE2-B606-B39749D05AE1}" type="pres">
      <dgm:prSet presAssocID="{A640E04E-1E98-4F05-A1D4-40FB38093A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Car"/>
        </a:ext>
      </dgm:extLst>
    </dgm:pt>
    <dgm:pt modelId="{DE22326B-177C-4776-B742-E07C4B4D2764}" type="pres">
      <dgm:prSet presAssocID="{A640E04E-1E98-4F05-A1D4-40FB38093A2B}" presName="spaceRect" presStyleCnt="0"/>
      <dgm:spPr/>
    </dgm:pt>
    <dgm:pt modelId="{A375FAAA-3F3B-4771-9E35-0BB7E339035B}" type="pres">
      <dgm:prSet presAssocID="{A640E04E-1E98-4F05-A1D4-40FB38093A2B}" presName="parTx" presStyleLbl="revTx" presStyleIdx="0" presStyleCnt="4">
        <dgm:presLayoutVars>
          <dgm:chMax val="0"/>
          <dgm:chPref val="0"/>
        </dgm:presLayoutVars>
      </dgm:prSet>
      <dgm:spPr/>
    </dgm:pt>
    <dgm:pt modelId="{3A25DB2F-8729-440E-831B-2F41C507DCF8}" type="pres">
      <dgm:prSet presAssocID="{870594ED-66CC-437C-84A7-FBCB43444A17}" presName="sibTrans" presStyleCnt="0"/>
      <dgm:spPr/>
    </dgm:pt>
    <dgm:pt modelId="{58098253-EC9C-4E27-A5AE-3554B2C50771}" type="pres">
      <dgm:prSet presAssocID="{4A6C8174-EB09-4C15-8CC5-D322E6FE77EC}" presName="compNode" presStyleCnt="0"/>
      <dgm:spPr/>
    </dgm:pt>
    <dgm:pt modelId="{A0811709-7F49-4FD0-ADC9-A6AB4DF74A14}" type="pres">
      <dgm:prSet presAssocID="{4A6C8174-EB09-4C15-8CC5-D322E6FE77EC}" presName="bgRect" presStyleLbl="bgShp" presStyleIdx="1" presStyleCnt="4"/>
      <dgm:spPr/>
    </dgm:pt>
    <dgm:pt modelId="{A93199AE-9610-4FAD-B67E-3210582E11C4}" type="pres">
      <dgm:prSet presAssocID="{4A6C8174-EB09-4C15-8CC5-D322E6FE77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
        </a:ext>
      </dgm:extLst>
    </dgm:pt>
    <dgm:pt modelId="{93F4A543-44B0-4B94-AA98-32E90E015BD2}" type="pres">
      <dgm:prSet presAssocID="{4A6C8174-EB09-4C15-8CC5-D322E6FE77EC}" presName="spaceRect" presStyleCnt="0"/>
      <dgm:spPr/>
    </dgm:pt>
    <dgm:pt modelId="{E9EDC665-6221-4FC8-A014-F7728E2EECA9}" type="pres">
      <dgm:prSet presAssocID="{4A6C8174-EB09-4C15-8CC5-D322E6FE77EC}" presName="parTx" presStyleLbl="revTx" presStyleIdx="1" presStyleCnt="4">
        <dgm:presLayoutVars>
          <dgm:chMax val="0"/>
          <dgm:chPref val="0"/>
        </dgm:presLayoutVars>
      </dgm:prSet>
      <dgm:spPr/>
    </dgm:pt>
    <dgm:pt modelId="{D0228128-C764-4D45-AEB8-A0543A052D92}" type="pres">
      <dgm:prSet presAssocID="{C1F5E675-CFEA-4E0E-B4F3-2C73D564B750}" presName="sibTrans" presStyleCnt="0"/>
      <dgm:spPr/>
    </dgm:pt>
    <dgm:pt modelId="{D581D4FD-F4FF-4558-ABFB-E67CC9CCE6D1}" type="pres">
      <dgm:prSet presAssocID="{C1EB0AA3-B5FD-4D87-BA73-9B7D07AAEFDE}" presName="compNode" presStyleCnt="0"/>
      <dgm:spPr/>
    </dgm:pt>
    <dgm:pt modelId="{59325E6D-4F0C-4FB4-B8AB-085C98AA79F7}" type="pres">
      <dgm:prSet presAssocID="{C1EB0AA3-B5FD-4D87-BA73-9B7D07AAEFDE}" presName="bgRect" presStyleLbl="bgShp" presStyleIdx="2" presStyleCnt="4"/>
      <dgm:spPr/>
    </dgm:pt>
    <dgm:pt modelId="{BB094D7D-1F8D-477C-96B0-76FFD45BB46E}" type="pres">
      <dgm:prSet presAssocID="{C1EB0AA3-B5FD-4D87-BA73-9B7D07AAEF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ammable"/>
        </a:ext>
      </dgm:extLst>
    </dgm:pt>
    <dgm:pt modelId="{A746A4ED-5050-4144-9105-41D3C7387C58}" type="pres">
      <dgm:prSet presAssocID="{C1EB0AA3-B5FD-4D87-BA73-9B7D07AAEFDE}" presName="spaceRect" presStyleCnt="0"/>
      <dgm:spPr/>
    </dgm:pt>
    <dgm:pt modelId="{DDC56D98-F8B1-484A-A30B-82268D1BE759}" type="pres">
      <dgm:prSet presAssocID="{C1EB0AA3-B5FD-4D87-BA73-9B7D07AAEFDE}" presName="parTx" presStyleLbl="revTx" presStyleIdx="2" presStyleCnt="4">
        <dgm:presLayoutVars>
          <dgm:chMax val="0"/>
          <dgm:chPref val="0"/>
        </dgm:presLayoutVars>
      </dgm:prSet>
      <dgm:spPr/>
    </dgm:pt>
    <dgm:pt modelId="{A83AC6A6-B823-4E3E-9FA3-8236AA14F019}" type="pres">
      <dgm:prSet presAssocID="{71A3E464-5B6E-4505-B957-9FF1AEA6D66C}" presName="sibTrans" presStyleCnt="0"/>
      <dgm:spPr/>
    </dgm:pt>
    <dgm:pt modelId="{6B0D99CD-C279-4EC9-B733-D491B35356CD}" type="pres">
      <dgm:prSet presAssocID="{D170EF92-5443-49F1-8CE1-DFCF67C05202}" presName="compNode" presStyleCnt="0"/>
      <dgm:spPr/>
    </dgm:pt>
    <dgm:pt modelId="{29F4EF4D-E5EC-4164-85E3-F21914F087DE}" type="pres">
      <dgm:prSet presAssocID="{D170EF92-5443-49F1-8CE1-DFCF67C05202}" presName="bgRect" presStyleLbl="bgShp" presStyleIdx="3" presStyleCnt="4"/>
      <dgm:spPr/>
    </dgm:pt>
    <dgm:pt modelId="{17C563F8-CD4B-4C5C-B3CD-EA6940F46BA9}" type="pres">
      <dgm:prSet presAssocID="{D170EF92-5443-49F1-8CE1-DFCF67C0520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indmill"/>
        </a:ext>
      </dgm:extLst>
    </dgm:pt>
    <dgm:pt modelId="{477F1746-F82E-49B2-BE2A-C0577871683A}" type="pres">
      <dgm:prSet presAssocID="{D170EF92-5443-49F1-8CE1-DFCF67C05202}" presName="spaceRect" presStyleCnt="0"/>
      <dgm:spPr/>
    </dgm:pt>
    <dgm:pt modelId="{E0F24519-D7AC-4649-B555-F49AF03CFC01}" type="pres">
      <dgm:prSet presAssocID="{D170EF92-5443-49F1-8CE1-DFCF67C05202}" presName="parTx" presStyleLbl="revTx" presStyleIdx="3" presStyleCnt="4">
        <dgm:presLayoutVars>
          <dgm:chMax val="0"/>
          <dgm:chPref val="0"/>
        </dgm:presLayoutVars>
      </dgm:prSet>
      <dgm:spPr/>
    </dgm:pt>
  </dgm:ptLst>
  <dgm:cxnLst>
    <dgm:cxn modelId="{63B52314-A9F7-4CFD-8A6F-7213889CA3DD}" srcId="{B6A88ADE-EDDE-457E-B41D-3E109780CAF8}" destId="{A640E04E-1E98-4F05-A1D4-40FB38093A2B}" srcOrd="0" destOrd="0" parTransId="{38301516-0683-4B7E-B2CE-4C7408B33C2E}" sibTransId="{870594ED-66CC-437C-84A7-FBCB43444A17}"/>
    <dgm:cxn modelId="{FEC2B575-5333-479E-953E-7FCB21F8B47A}" srcId="{B6A88ADE-EDDE-457E-B41D-3E109780CAF8}" destId="{D170EF92-5443-49F1-8CE1-DFCF67C05202}" srcOrd="3" destOrd="0" parTransId="{393576DA-CE50-4CC7-8DC8-BF30637A630E}" sibTransId="{ACC0D888-C4C6-4C58-A5D3-FD2AE6FEC404}"/>
    <dgm:cxn modelId="{91A9FC8B-05B6-4B1B-9231-4AE63C996DAD}" srcId="{B6A88ADE-EDDE-457E-B41D-3E109780CAF8}" destId="{C1EB0AA3-B5FD-4D87-BA73-9B7D07AAEFDE}" srcOrd="2" destOrd="0" parTransId="{2364ABFD-8351-4490-8C49-8C3A45D43EB7}" sibTransId="{71A3E464-5B6E-4505-B957-9FF1AEA6D66C}"/>
    <dgm:cxn modelId="{F560B497-8F99-4E85-99F2-8DEB413A32A0}" type="presOf" srcId="{4A6C8174-EB09-4C15-8CC5-D322E6FE77EC}" destId="{E9EDC665-6221-4FC8-A014-F7728E2EECA9}" srcOrd="0" destOrd="0" presId="urn:microsoft.com/office/officeart/2018/2/layout/IconVerticalSolidList"/>
    <dgm:cxn modelId="{9A32DAA2-0E8F-46AF-BC32-F40C4BC9035B}" type="presOf" srcId="{B6A88ADE-EDDE-457E-B41D-3E109780CAF8}" destId="{67020119-0161-4D29-BDA8-20718E263A95}" srcOrd="0" destOrd="0" presId="urn:microsoft.com/office/officeart/2018/2/layout/IconVerticalSolidList"/>
    <dgm:cxn modelId="{86528EAB-E4FC-4C1A-A520-9893E508F458}" type="presOf" srcId="{D170EF92-5443-49F1-8CE1-DFCF67C05202}" destId="{E0F24519-D7AC-4649-B555-F49AF03CFC01}" srcOrd="0" destOrd="0" presId="urn:microsoft.com/office/officeart/2018/2/layout/IconVerticalSolidList"/>
    <dgm:cxn modelId="{217103EF-2B42-4B63-B9D6-A4F9E758A1F4}" srcId="{B6A88ADE-EDDE-457E-B41D-3E109780CAF8}" destId="{4A6C8174-EB09-4C15-8CC5-D322E6FE77EC}" srcOrd="1" destOrd="0" parTransId="{6B2FA86E-80DC-41FC-B4A1-05A9B12EAF60}" sibTransId="{C1F5E675-CFEA-4E0E-B4F3-2C73D564B750}"/>
    <dgm:cxn modelId="{867D0DF8-B0BA-4179-A6D3-6D93183380F4}" type="presOf" srcId="{C1EB0AA3-B5FD-4D87-BA73-9B7D07AAEFDE}" destId="{DDC56D98-F8B1-484A-A30B-82268D1BE759}" srcOrd="0" destOrd="0" presId="urn:microsoft.com/office/officeart/2018/2/layout/IconVerticalSolidList"/>
    <dgm:cxn modelId="{B8E435FA-D545-49F5-B06D-D0FA0FE66FF6}" type="presOf" srcId="{A640E04E-1E98-4F05-A1D4-40FB38093A2B}" destId="{A375FAAA-3F3B-4771-9E35-0BB7E339035B}" srcOrd="0" destOrd="0" presId="urn:microsoft.com/office/officeart/2018/2/layout/IconVerticalSolidList"/>
    <dgm:cxn modelId="{5E7BDDEB-095E-4CE1-A05D-60073BCFE45F}" type="presParOf" srcId="{67020119-0161-4D29-BDA8-20718E263A95}" destId="{9CE4E4A2-4960-4EA2-B204-71AB3DEFABFA}" srcOrd="0" destOrd="0" presId="urn:microsoft.com/office/officeart/2018/2/layout/IconVerticalSolidList"/>
    <dgm:cxn modelId="{7CC021A2-0AA4-4938-91B6-F4B8F6EFA669}" type="presParOf" srcId="{9CE4E4A2-4960-4EA2-B204-71AB3DEFABFA}" destId="{F0FCFD4C-8506-44A0-A64F-F8FF4B44AF02}" srcOrd="0" destOrd="0" presId="urn:microsoft.com/office/officeart/2018/2/layout/IconVerticalSolidList"/>
    <dgm:cxn modelId="{CA2C88C0-4EC6-47AF-A185-845B6E1D37A1}" type="presParOf" srcId="{9CE4E4A2-4960-4EA2-B204-71AB3DEFABFA}" destId="{4BAFD255-154F-4CE2-B606-B39749D05AE1}" srcOrd="1" destOrd="0" presId="urn:microsoft.com/office/officeart/2018/2/layout/IconVerticalSolidList"/>
    <dgm:cxn modelId="{4F36A458-76C6-4C69-8377-6AFDBF4A9D78}" type="presParOf" srcId="{9CE4E4A2-4960-4EA2-B204-71AB3DEFABFA}" destId="{DE22326B-177C-4776-B742-E07C4B4D2764}" srcOrd="2" destOrd="0" presId="urn:microsoft.com/office/officeart/2018/2/layout/IconVerticalSolidList"/>
    <dgm:cxn modelId="{AE8EC1AE-5D85-4562-AB0E-773DE1D8CEF7}" type="presParOf" srcId="{9CE4E4A2-4960-4EA2-B204-71AB3DEFABFA}" destId="{A375FAAA-3F3B-4771-9E35-0BB7E339035B}" srcOrd="3" destOrd="0" presId="urn:microsoft.com/office/officeart/2018/2/layout/IconVerticalSolidList"/>
    <dgm:cxn modelId="{D0E33519-9FD4-47B9-9608-9B263058AADB}" type="presParOf" srcId="{67020119-0161-4D29-BDA8-20718E263A95}" destId="{3A25DB2F-8729-440E-831B-2F41C507DCF8}" srcOrd="1" destOrd="0" presId="urn:microsoft.com/office/officeart/2018/2/layout/IconVerticalSolidList"/>
    <dgm:cxn modelId="{AE7DF9B4-7B15-480B-BD0A-BEC1977C5302}" type="presParOf" srcId="{67020119-0161-4D29-BDA8-20718E263A95}" destId="{58098253-EC9C-4E27-A5AE-3554B2C50771}" srcOrd="2" destOrd="0" presId="urn:microsoft.com/office/officeart/2018/2/layout/IconVerticalSolidList"/>
    <dgm:cxn modelId="{1CBF70AF-178B-45D4-8A71-24457DB89D0D}" type="presParOf" srcId="{58098253-EC9C-4E27-A5AE-3554B2C50771}" destId="{A0811709-7F49-4FD0-ADC9-A6AB4DF74A14}" srcOrd="0" destOrd="0" presId="urn:microsoft.com/office/officeart/2018/2/layout/IconVerticalSolidList"/>
    <dgm:cxn modelId="{3A69979D-FE3F-45DF-9827-58D9A525DFF6}" type="presParOf" srcId="{58098253-EC9C-4E27-A5AE-3554B2C50771}" destId="{A93199AE-9610-4FAD-B67E-3210582E11C4}" srcOrd="1" destOrd="0" presId="urn:microsoft.com/office/officeart/2018/2/layout/IconVerticalSolidList"/>
    <dgm:cxn modelId="{84A70304-2F87-4336-A4FA-52CB0298D462}" type="presParOf" srcId="{58098253-EC9C-4E27-A5AE-3554B2C50771}" destId="{93F4A543-44B0-4B94-AA98-32E90E015BD2}" srcOrd="2" destOrd="0" presId="urn:microsoft.com/office/officeart/2018/2/layout/IconVerticalSolidList"/>
    <dgm:cxn modelId="{B1ED8E2E-1C33-44EF-92F8-9EA75D53A40D}" type="presParOf" srcId="{58098253-EC9C-4E27-A5AE-3554B2C50771}" destId="{E9EDC665-6221-4FC8-A014-F7728E2EECA9}" srcOrd="3" destOrd="0" presId="urn:microsoft.com/office/officeart/2018/2/layout/IconVerticalSolidList"/>
    <dgm:cxn modelId="{D83BA927-ABDC-4FFA-815E-60ED8E2C2E1D}" type="presParOf" srcId="{67020119-0161-4D29-BDA8-20718E263A95}" destId="{D0228128-C764-4D45-AEB8-A0543A052D92}" srcOrd="3" destOrd="0" presId="urn:microsoft.com/office/officeart/2018/2/layout/IconVerticalSolidList"/>
    <dgm:cxn modelId="{4E900A56-8521-41C1-A9BE-E7A70A8C7E93}" type="presParOf" srcId="{67020119-0161-4D29-BDA8-20718E263A95}" destId="{D581D4FD-F4FF-4558-ABFB-E67CC9CCE6D1}" srcOrd="4" destOrd="0" presId="urn:microsoft.com/office/officeart/2018/2/layout/IconVerticalSolidList"/>
    <dgm:cxn modelId="{E45541B4-6B90-492A-A710-363A860C0E7D}" type="presParOf" srcId="{D581D4FD-F4FF-4558-ABFB-E67CC9CCE6D1}" destId="{59325E6D-4F0C-4FB4-B8AB-085C98AA79F7}" srcOrd="0" destOrd="0" presId="urn:microsoft.com/office/officeart/2018/2/layout/IconVerticalSolidList"/>
    <dgm:cxn modelId="{9F7B161D-D710-471F-950D-1A6DBB3B5F00}" type="presParOf" srcId="{D581D4FD-F4FF-4558-ABFB-E67CC9CCE6D1}" destId="{BB094D7D-1F8D-477C-96B0-76FFD45BB46E}" srcOrd="1" destOrd="0" presId="urn:microsoft.com/office/officeart/2018/2/layout/IconVerticalSolidList"/>
    <dgm:cxn modelId="{8EAE4E12-5831-4FE8-B2C9-C2DE2985C8E0}" type="presParOf" srcId="{D581D4FD-F4FF-4558-ABFB-E67CC9CCE6D1}" destId="{A746A4ED-5050-4144-9105-41D3C7387C58}" srcOrd="2" destOrd="0" presId="urn:microsoft.com/office/officeart/2018/2/layout/IconVerticalSolidList"/>
    <dgm:cxn modelId="{0D361317-5920-473C-95AF-8AD0952311A3}" type="presParOf" srcId="{D581D4FD-F4FF-4558-ABFB-E67CC9CCE6D1}" destId="{DDC56D98-F8B1-484A-A30B-82268D1BE759}" srcOrd="3" destOrd="0" presId="urn:microsoft.com/office/officeart/2018/2/layout/IconVerticalSolidList"/>
    <dgm:cxn modelId="{E1E5D619-4F21-44B5-8B9D-B5C0BDECB8F6}" type="presParOf" srcId="{67020119-0161-4D29-BDA8-20718E263A95}" destId="{A83AC6A6-B823-4E3E-9FA3-8236AA14F019}" srcOrd="5" destOrd="0" presId="urn:microsoft.com/office/officeart/2018/2/layout/IconVerticalSolidList"/>
    <dgm:cxn modelId="{FDA94737-1B95-4E21-B4AB-C58E0E361C3F}" type="presParOf" srcId="{67020119-0161-4D29-BDA8-20718E263A95}" destId="{6B0D99CD-C279-4EC9-B733-D491B35356CD}" srcOrd="6" destOrd="0" presId="urn:microsoft.com/office/officeart/2018/2/layout/IconVerticalSolidList"/>
    <dgm:cxn modelId="{EB88479A-2DAE-47AE-80ED-7F0C476790D4}" type="presParOf" srcId="{6B0D99CD-C279-4EC9-B733-D491B35356CD}" destId="{29F4EF4D-E5EC-4164-85E3-F21914F087DE}" srcOrd="0" destOrd="0" presId="urn:microsoft.com/office/officeart/2018/2/layout/IconVerticalSolidList"/>
    <dgm:cxn modelId="{A8578875-FB06-4835-856C-AA92642C2EBC}" type="presParOf" srcId="{6B0D99CD-C279-4EC9-B733-D491B35356CD}" destId="{17C563F8-CD4B-4C5C-B3CD-EA6940F46BA9}" srcOrd="1" destOrd="0" presId="urn:microsoft.com/office/officeart/2018/2/layout/IconVerticalSolidList"/>
    <dgm:cxn modelId="{5D12E54B-A67B-4F71-A06B-DEE9B4A84923}" type="presParOf" srcId="{6B0D99CD-C279-4EC9-B733-D491B35356CD}" destId="{477F1746-F82E-49B2-BE2A-C0577871683A}" srcOrd="2" destOrd="0" presId="urn:microsoft.com/office/officeart/2018/2/layout/IconVerticalSolidList"/>
    <dgm:cxn modelId="{755E1B01-99E8-4E8B-A36F-665F351E4C8D}" type="presParOf" srcId="{6B0D99CD-C279-4EC9-B733-D491B35356CD}" destId="{E0F24519-D7AC-4649-B555-F49AF03CFC0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2C353D-AA64-4EA6-807B-79C55A7598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FB74D45-8E68-48C4-929F-A65AF8F9AB6F}">
      <dgm:prSet/>
      <dgm:spPr/>
      <dgm:t>
        <a:bodyPr/>
        <a:lstStyle/>
        <a:p>
          <a:r>
            <a:rPr lang="en-US"/>
            <a:t>To effectively control pollution levels, especially those of harmful pollutants like carbon monoxide (CO), nitrogen dioxide (NO2), and ozone (O3), a combination of regulatory measures, technological solutions, public policies, and behavioral changes is necessary. Here are some of the key measures that can be taken:</a:t>
          </a:r>
        </a:p>
      </dgm:t>
    </dgm:pt>
    <dgm:pt modelId="{9C7B354B-60B5-41DC-AF49-B0C10D5BB96A}" type="parTrans" cxnId="{D379F80D-4255-4FD4-90E7-D7CD351DA294}">
      <dgm:prSet/>
      <dgm:spPr/>
      <dgm:t>
        <a:bodyPr/>
        <a:lstStyle/>
        <a:p>
          <a:endParaRPr lang="en-US"/>
        </a:p>
      </dgm:t>
    </dgm:pt>
    <dgm:pt modelId="{1CA5C613-4AC9-4513-AC4F-0BFBAEF778A3}" type="sibTrans" cxnId="{D379F80D-4255-4FD4-90E7-D7CD351DA294}">
      <dgm:prSet/>
      <dgm:spPr/>
      <dgm:t>
        <a:bodyPr/>
        <a:lstStyle/>
        <a:p>
          <a:endParaRPr lang="en-US"/>
        </a:p>
      </dgm:t>
    </dgm:pt>
    <dgm:pt modelId="{303CEA7A-156B-4046-8873-23D32ED679EF}">
      <dgm:prSet/>
      <dgm:spPr/>
      <dgm:t>
        <a:bodyPr/>
        <a:lstStyle/>
        <a:p>
          <a:r>
            <a:rPr lang="en-US"/>
            <a:t>Offer incentives for EVs, such as tax credits, rebates, and exemptions from certain fees. Establish EV charging infrastructure and support the transition from gasoline and diesel to electric power for public and private vehicles</a:t>
          </a:r>
        </a:p>
      </dgm:t>
    </dgm:pt>
    <dgm:pt modelId="{F08CD941-3AFA-420F-822A-E6EFEE566BE8}" type="parTrans" cxnId="{B3764CAE-4B91-4A0A-97F3-8C349C5E298C}">
      <dgm:prSet/>
      <dgm:spPr/>
      <dgm:t>
        <a:bodyPr/>
        <a:lstStyle/>
        <a:p>
          <a:endParaRPr lang="en-US"/>
        </a:p>
      </dgm:t>
    </dgm:pt>
    <dgm:pt modelId="{DD157B3C-5CE7-4577-9D14-0B11D1818BA4}" type="sibTrans" cxnId="{B3764CAE-4B91-4A0A-97F3-8C349C5E298C}">
      <dgm:prSet/>
      <dgm:spPr/>
      <dgm:t>
        <a:bodyPr/>
        <a:lstStyle/>
        <a:p>
          <a:endParaRPr lang="en-US"/>
        </a:p>
      </dgm:t>
    </dgm:pt>
    <dgm:pt modelId="{01CCEAB4-C253-4CBE-BA89-9B392101D07F}">
      <dgm:prSet/>
      <dgm:spPr/>
      <dgm:t>
        <a:bodyPr/>
        <a:lstStyle/>
        <a:p>
          <a:r>
            <a:rPr lang="en-US"/>
            <a:t>Support the shift from fossil fuels to renewable energy sources such as wind, solar, and hydroelectric power. This reduces the emissions from power plants that contribute to NO2 and CO.</a:t>
          </a:r>
        </a:p>
      </dgm:t>
    </dgm:pt>
    <dgm:pt modelId="{C36A5505-9A97-4FA3-9766-BE76CA460A14}" type="parTrans" cxnId="{1DC3E59F-F186-43C5-ADC5-5F78E9976F98}">
      <dgm:prSet/>
      <dgm:spPr/>
      <dgm:t>
        <a:bodyPr/>
        <a:lstStyle/>
        <a:p>
          <a:endParaRPr lang="en-US"/>
        </a:p>
      </dgm:t>
    </dgm:pt>
    <dgm:pt modelId="{885C2514-5ACE-4F6F-9EEF-DBC516C9E980}" type="sibTrans" cxnId="{1DC3E59F-F186-43C5-ADC5-5F78E9976F98}">
      <dgm:prSet/>
      <dgm:spPr/>
      <dgm:t>
        <a:bodyPr/>
        <a:lstStyle/>
        <a:p>
          <a:endParaRPr lang="en-US"/>
        </a:p>
      </dgm:t>
    </dgm:pt>
    <dgm:pt modelId="{53D5C96C-71AC-4E05-968C-E4C13022E104}">
      <dgm:prSet/>
      <dgm:spPr/>
      <dgm:t>
        <a:bodyPr/>
        <a:lstStyle/>
        <a:p>
          <a:r>
            <a:rPr lang="en-US"/>
            <a:t>Provide financial incentives, rebates, and tax credits for businesses and homeowners to adopt clean technologies like energy-efficient appliances, electric vehicles, and solar panels.</a:t>
          </a:r>
        </a:p>
      </dgm:t>
    </dgm:pt>
    <dgm:pt modelId="{23875E48-B240-42B5-8294-A038E858351F}" type="parTrans" cxnId="{D7146F0B-A172-4B72-89F3-A9759AC72D4B}">
      <dgm:prSet/>
      <dgm:spPr/>
      <dgm:t>
        <a:bodyPr/>
        <a:lstStyle/>
        <a:p>
          <a:endParaRPr lang="en-US"/>
        </a:p>
      </dgm:t>
    </dgm:pt>
    <dgm:pt modelId="{A98E45A3-1F33-4A19-B8B6-56161D098E03}" type="sibTrans" cxnId="{D7146F0B-A172-4B72-89F3-A9759AC72D4B}">
      <dgm:prSet/>
      <dgm:spPr/>
      <dgm:t>
        <a:bodyPr/>
        <a:lstStyle/>
        <a:p>
          <a:endParaRPr lang="en-US"/>
        </a:p>
      </dgm:t>
    </dgm:pt>
    <dgm:pt modelId="{301EE512-61F8-482F-9379-790DE855BDAA}" type="pres">
      <dgm:prSet presAssocID="{3F2C353D-AA64-4EA6-807B-79C55A759886}" presName="linear" presStyleCnt="0">
        <dgm:presLayoutVars>
          <dgm:animLvl val="lvl"/>
          <dgm:resizeHandles val="exact"/>
        </dgm:presLayoutVars>
      </dgm:prSet>
      <dgm:spPr/>
    </dgm:pt>
    <dgm:pt modelId="{C64B0984-C035-4E7D-BD33-31A1FBCE8FE5}" type="pres">
      <dgm:prSet presAssocID="{4FB74D45-8E68-48C4-929F-A65AF8F9AB6F}" presName="parentText" presStyleLbl="node1" presStyleIdx="0" presStyleCnt="4">
        <dgm:presLayoutVars>
          <dgm:chMax val="0"/>
          <dgm:bulletEnabled val="1"/>
        </dgm:presLayoutVars>
      </dgm:prSet>
      <dgm:spPr/>
    </dgm:pt>
    <dgm:pt modelId="{01CF34D7-79BF-40C7-A573-91DE13873306}" type="pres">
      <dgm:prSet presAssocID="{1CA5C613-4AC9-4513-AC4F-0BFBAEF778A3}" presName="spacer" presStyleCnt="0"/>
      <dgm:spPr/>
    </dgm:pt>
    <dgm:pt modelId="{9BCC2311-8662-4C99-8EEA-3F298ADF0525}" type="pres">
      <dgm:prSet presAssocID="{303CEA7A-156B-4046-8873-23D32ED679EF}" presName="parentText" presStyleLbl="node1" presStyleIdx="1" presStyleCnt="4">
        <dgm:presLayoutVars>
          <dgm:chMax val="0"/>
          <dgm:bulletEnabled val="1"/>
        </dgm:presLayoutVars>
      </dgm:prSet>
      <dgm:spPr/>
    </dgm:pt>
    <dgm:pt modelId="{D30AC95B-5282-4343-944B-229758052D49}" type="pres">
      <dgm:prSet presAssocID="{DD157B3C-5CE7-4577-9D14-0B11D1818BA4}" presName="spacer" presStyleCnt="0"/>
      <dgm:spPr/>
    </dgm:pt>
    <dgm:pt modelId="{9A953621-1F6B-4220-81AE-670D8718ABA2}" type="pres">
      <dgm:prSet presAssocID="{01CCEAB4-C253-4CBE-BA89-9B392101D07F}" presName="parentText" presStyleLbl="node1" presStyleIdx="2" presStyleCnt="4">
        <dgm:presLayoutVars>
          <dgm:chMax val="0"/>
          <dgm:bulletEnabled val="1"/>
        </dgm:presLayoutVars>
      </dgm:prSet>
      <dgm:spPr/>
    </dgm:pt>
    <dgm:pt modelId="{572899CE-7541-42E5-9E45-939D97AFDE15}" type="pres">
      <dgm:prSet presAssocID="{885C2514-5ACE-4F6F-9EEF-DBC516C9E980}" presName="spacer" presStyleCnt="0"/>
      <dgm:spPr/>
    </dgm:pt>
    <dgm:pt modelId="{998E5761-4B65-4077-A530-9D25A2D92C00}" type="pres">
      <dgm:prSet presAssocID="{53D5C96C-71AC-4E05-968C-E4C13022E104}" presName="parentText" presStyleLbl="node1" presStyleIdx="3" presStyleCnt="4">
        <dgm:presLayoutVars>
          <dgm:chMax val="0"/>
          <dgm:bulletEnabled val="1"/>
        </dgm:presLayoutVars>
      </dgm:prSet>
      <dgm:spPr/>
    </dgm:pt>
  </dgm:ptLst>
  <dgm:cxnLst>
    <dgm:cxn modelId="{D7146F0B-A172-4B72-89F3-A9759AC72D4B}" srcId="{3F2C353D-AA64-4EA6-807B-79C55A759886}" destId="{53D5C96C-71AC-4E05-968C-E4C13022E104}" srcOrd="3" destOrd="0" parTransId="{23875E48-B240-42B5-8294-A038E858351F}" sibTransId="{A98E45A3-1F33-4A19-B8B6-56161D098E03}"/>
    <dgm:cxn modelId="{D379F80D-4255-4FD4-90E7-D7CD351DA294}" srcId="{3F2C353D-AA64-4EA6-807B-79C55A759886}" destId="{4FB74D45-8E68-48C4-929F-A65AF8F9AB6F}" srcOrd="0" destOrd="0" parTransId="{9C7B354B-60B5-41DC-AF49-B0C10D5BB96A}" sibTransId="{1CA5C613-4AC9-4513-AC4F-0BFBAEF778A3}"/>
    <dgm:cxn modelId="{BA18F620-3288-4450-BF12-A64D9F4A3D6A}" type="presOf" srcId="{3F2C353D-AA64-4EA6-807B-79C55A759886}" destId="{301EE512-61F8-482F-9379-790DE855BDAA}" srcOrd="0" destOrd="0" presId="urn:microsoft.com/office/officeart/2005/8/layout/vList2"/>
    <dgm:cxn modelId="{5439D836-EB82-4BA2-BE6F-4830B89B8F77}" type="presOf" srcId="{4FB74D45-8E68-48C4-929F-A65AF8F9AB6F}" destId="{C64B0984-C035-4E7D-BD33-31A1FBCE8FE5}" srcOrd="0" destOrd="0" presId="urn:microsoft.com/office/officeart/2005/8/layout/vList2"/>
    <dgm:cxn modelId="{6BB8544F-820A-4FAD-9162-C83DCE348458}" type="presOf" srcId="{53D5C96C-71AC-4E05-968C-E4C13022E104}" destId="{998E5761-4B65-4077-A530-9D25A2D92C00}" srcOrd="0" destOrd="0" presId="urn:microsoft.com/office/officeart/2005/8/layout/vList2"/>
    <dgm:cxn modelId="{1DC3E59F-F186-43C5-ADC5-5F78E9976F98}" srcId="{3F2C353D-AA64-4EA6-807B-79C55A759886}" destId="{01CCEAB4-C253-4CBE-BA89-9B392101D07F}" srcOrd="2" destOrd="0" parTransId="{C36A5505-9A97-4FA3-9766-BE76CA460A14}" sibTransId="{885C2514-5ACE-4F6F-9EEF-DBC516C9E980}"/>
    <dgm:cxn modelId="{6D9250AB-6AB8-403F-AB48-14F8618AA4B4}" type="presOf" srcId="{01CCEAB4-C253-4CBE-BA89-9B392101D07F}" destId="{9A953621-1F6B-4220-81AE-670D8718ABA2}" srcOrd="0" destOrd="0" presId="urn:microsoft.com/office/officeart/2005/8/layout/vList2"/>
    <dgm:cxn modelId="{B3764CAE-4B91-4A0A-97F3-8C349C5E298C}" srcId="{3F2C353D-AA64-4EA6-807B-79C55A759886}" destId="{303CEA7A-156B-4046-8873-23D32ED679EF}" srcOrd="1" destOrd="0" parTransId="{F08CD941-3AFA-420F-822A-E6EFEE566BE8}" sibTransId="{DD157B3C-5CE7-4577-9D14-0B11D1818BA4}"/>
    <dgm:cxn modelId="{0B9FC8FA-CA65-4F39-ADA9-45F255225A88}" type="presOf" srcId="{303CEA7A-156B-4046-8873-23D32ED679EF}" destId="{9BCC2311-8662-4C99-8EEA-3F298ADF0525}" srcOrd="0" destOrd="0" presId="urn:microsoft.com/office/officeart/2005/8/layout/vList2"/>
    <dgm:cxn modelId="{9357734E-CA94-4E48-90CE-AFED20F0068D}" type="presParOf" srcId="{301EE512-61F8-482F-9379-790DE855BDAA}" destId="{C64B0984-C035-4E7D-BD33-31A1FBCE8FE5}" srcOrd="0" destOrd="0" presId="urn:microsoft.com/office/officeart/2005/8/layout/vList2"/>
    <dgm:cxn modelId="{FB38FB43-B3BF-4F9F-AE97-B45E8A60957D}" type="presParOf" srcId="{301EE512-61F8-482F-9379-790DE855BDAA}" destId="{01CF34D7-79BF-40C7-A573-91DE13873306}" srcOrd="1" destOrd="0" presId="urn:microsoft.com/office/officeart/2005/8/layout/vList2"/>
    <dgm:cxn modelId="{D0A19BEE-6769-4551-BC19-52FF658A6015}" type="presParOf" srcId="{301EE512-61F8-482F-9379-790DE855BDAA}" destId="{9BCC2311-8662-4C99-8EEA-3F298ADF0525}" srcOrd="2" destOrd="0" presId="urn:microsoft.com/office/officeart/2005/8/layout/vList2"/>
    <dgm:cxn modelId="{E5F030E9-36FF-4D8D-979E-441CECC757E8}" type="presParOf" srcId="{301EE512-61F8-482F-9379-790DE855BDAA}" destId="{D30AC95B-5282-4343-944B-229758052D49}" srcOrd="3" destOrd="0" presId="urn:microsoft.com/office/officeart/2005/8/layout/vList2"/>
    <dgm:cxn modelId="{C35E31EB-DD1E-418D-8F57-B95425A62059}" type="presParOf" srcId="{301EE512-61F8-482F-9379-790DE855BDAA}" destId="{9A953621-1F6B-4220-81AE-670D8718ABA2}" srcOrd="4" destOrd="0" presId="urn:microsoft.com/office/officeart/2005/8/layout/vList2"/>
    <dgm:cxn modelId="{416184D9-A2E5-451D-A290-93470A349D92}" type="presParOf" srcId="{301EE512-61F8-482F-9379-790DE855BDAA}" destId="{572899CE-7541-42E5-9E45-939D97AFDE15}" srcOrd="5" destOrd="0" presId="urn:microsoft.com/office/officeart/2005/8/layout/vList2"/>
    <dgm:cxn modelId="{ED4BFA8A-00ED-4C04-A1BD-251BB432D1EB}" type="presParOf" srcId="{301EE512-61F8-482F-9379-790DE855BDAA}" destId="{998E5761-4B65-4077-A530-9D25A2D92C0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CFD4C-8506-44A0-A64F-F8FF4B44AF02}">
      <dsp:nvSpPr>
        <dsp:cNvPr id="0" name=""/>
        <dsp:cNvSpPr/>
      </dsp:nvSpPr>
      <dsp:spPr>
        <a:xfrm>
          <a:off x="0" y="3454"/>
          <a:ext cx="10458977" cy="749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AFD255-154F-4CE2-B606-B39749D05AE1}">
      <dsp:nvSpPr>
        <dsp:cNvPr id="0" name=""/>
        <dsp:cNvSpPr/>
      </dsp:nvSpPr>
      <dsp:spPr>
        <a:xfrm>
          <a:off x="226848" y="172185"/>
          <a:ext cx="412855" cy="412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75FAAA-3F3B-4771-9E35-0BB7E339035B}">
      <dsp:nvSpPr>
        <dsp:cNvPr id="0" name=""/>
        <dsp:cNvSpPr/>
      </dsp:nvSpPr>
      <dsp:spPr>
        <a:xfrm>
          <a:off x="866552" y="3454"/>
          <a:ext cx="9383898" cy="75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43" tIns="79443" rIns="79443" bIns="79443" numCol="1" spcCol="1270" anchor="ctr" anchorCtr="0">
          <a:noAutofit/>
        </a:bodyPr>
        <a:lstStyle/>
        <a:p>
          <a:pPr marL="0" lvl="0" indent="0" algn="l" defTabSz="622300">
            <a:lnSpc>
              <a:spcPct val="100000"/>
            </a:lnSpc>
            <a:spcBef>
              <a:spcPct val="0"/>
            </a:spcBef>
            <a:spcAft>
              <a:spcPct val="35000"/>
            </a:spcAft>
            <a:buNone/>
          </a:pPr>
          <a:r>
            <a:rPr lang="en-US" sz="1400" b="0" i="0" kern="1200" dirty="0"/>
            <a:t>The largest source of carbon monoxide in urban areas like New York is the combustion of fossil fuels in cars, trucks, and buses. </a:t>
          </a:r>
          <a:r>
            <a:rPr lang="en-US" sz="1400" b="1" i="0" kern="1200" dirty="0"/>
            <a:t>As per Federal Highway Administration ,  New York state has 10,903,620 registered vehicles</a:t>
          </a:r>
          <a:r>
            <a:rPr lang="en-US" sz="1400" b="0" i="0" kern="1200" dirty="0"/>
            <a:t>. Also, Car and truck engines, especially diesel-powered ones, are major sources of nitrogen oxides (NOx), which include NO2. </a:t>
          </a:r>
          <a:endParaRPr lang="en-US" sz="1400" kern="1200" dirty="0"/>
        </a:p>
      </dsp:txBody>
      <dsp:txXfrm>
        <a:off x="866552" y="3454"/>
        <a:ext cx="9383898" cy="750645"/>
      </dsp:txXfrm>
    </dsp:sp>
    <dsp:sp modelId="{A0811709-7F49-4FD0-ADC9-A6AB4DF74A14}">
      <dsp:nvSpPr>
        <dsp:cNvPr id="0" name=""/>
        <dsp:cNvSpPr/>
      </dsp:nvSpPr>
      <dsp:spPr>
        <a:xfrm>
          <a:off x="0" y="930722"/>
          <a:ext cx="10458977" cy="749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199AE-9610-4FAD-B67E-3210582E11C4}">
      <dsp:nvSpPr>
        <dsp:cNvPr id="0" name=""/>
        <dsp:cNvSpPr/>
      </dsp:nvSpPr>
      <dsp:spPr>
        <a:xfrm>
          <a:off x="226848" y="1099453"/>
          <a:ext cx="412855" cy="412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EDC665-6221-4FC8-A014-F7728E2EECA9}">
      <dsp:nvSpPr>
        <dsp:cNvPr id="0" name=""/>
        <dsp:cNvSpPr/>
      </dsp:nvSpPr>
      <dsp:spPr>
        <a:xfrm>
          <a:off x="866552" y="930722"/>
          <a:ext cx="9383898" cy="75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43" tIns="79443" rIns="79443" bIns="79443" numCol="1" spcCol="1270" anchor="ctr" anchorCtr="0">
          <a:noAutofit/>
        </a:bodyPr>
        <a:lstStyle/>
        <a:p>
          <a:pPr marL="0" lvl="0" indent="0" algn="l" defTabSz="622300">
            <a:lnSpc>
              <a:spcPct val="100000"/>
            </a:lnSpc>
            <a:spcBef>
              <a:spcPct val="0"/>
            </a:spcBef>
            <a:spcAft>
              <a:spcPct val="35000"/>
            </a:spcAft>
            <a:buNone/>
          </a:pPr>
          <a:r>
            <a:rPr lang="en-US" sz="1400" b="0" i="0" kern="1200" dirty="0"/>
            <a:t>Moreover, In winter months, heating systems that burn coal, wood, or oil contribute to CO and NO2 levels.</a:t>
          </a:r>
          <a:endParaRPr lang="en-US" sz="1400" kern="1200" dirty="0"/>
        </a:p>
      </dsp:txBody>
      <dsp:txXfrm>
        <a:off x="866552" y="930722"/>
        <a:ext cx="9383898" cy="750645"/>
      </dsp:txXfrm>
    </dsp:sp>
    <dsp:sp modelId="{59325E6D-4F0C-4FB4-B8AB-085C98AA79F7}">
      <dsp:nvSpPr>
        <dsp:cNvPr id="0" name=""/>
        <dsp:cNvSpPr/>
      </dsp:nvSpPr>
      <dsp:spPr>
        <a:xfrm>
          <a:off x="0" y="1857990"/>
          <a:ext cx="10458977" cy="749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94D7D-1F8D-477C-96B0-76FFD45BB46E}">
      <dsp:nvSpPr>
        <dsp:cNvPr id="0" name=""/>
        <dsp:cNvSpPr/>
      </dsp:nvSpPr>
      <dsp:spPr>
        <a:xfrm>
          <a:off x="226848" y="2026721"/>
          <a:ext cx="412855" cy="412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C56D98-F8B1-484A-A30B-82268D1BE759}">
      <dsp:nvSpPr>
        <dsp:cNvPr id="0" name=""/>
        <dsp:cNvSpPr/>
      </dsp:nvSpPr>
      <dsp:spPr>
        <a:xfrm>
          <a:off x="866552" y="1857990"/>
          <a:ext cx="9383898" cy="75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43" tIns="79443" rIns="79443" bIns="79443" numCol="1" spcCol="1270" anchor="ctr" anchorCtr="0">
          <a:noAutofit/>
        </a:bodyPr>
        <a:lstStyle/>
        <a:p>
          <a:pPr marL="0" lvl="0" indent="0" algn="l" defTabSz="622300">
            <a:lnSpc>
              <a:spcPct val="100000"/>
            </a:lnSpc>
            <a:spcBef>
              <a:spcPct val="0"/>
            </a:spcBef>
            <a:spcAft>
              <a:spcPct val="35000"/>
            </a:spcAft>
            <a:buNone/>
          </a:pPr>
          <a:r>
            <a:rPr lang="en-US" sz="1400" b="0" i="0" kern="1200"/>
            <a:t>Industries that release VOCs, such as refineries, chemical manufacturing, and some solvent use, also contribute to ozone formation. </a:t>
          </a:r>
          <a:endParaRPr lang="en-US" sz="1400" kern="1200"/>
        </a:p>
      </dsp:txBody>
      <dsp:txXfrm>
        <a:off x="866552" y="1857990"/>
        <a:ext cx="9383898" cy="750645"/>
      </dsp:txXfrm>
    </dsp:sp>
    <dsp:sp modelId="{29F4EF4D-E5EC-4164-85E3-F21914F087DE}">
      <dsp:nvSpPr>
        <dsp:cNvPr id="0" name=""/>
        <dsp:cNvSpPr/>
      </dsp:nvSpPr>
      <dsp:spPr>
        <a:xfrm>
          <a:off x="0" y="2785258"/>
          <a:ext cx="10458977" cy="7499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C563F8-CD4B-4C5C-B3CD-EA6940F46BA9}">
      <dsp:nvSpPr>
        <dsp:cNvPr id="0" name=""/>
        <dsp:cNvSpPr/>
      </dsp:nvSpPr>
      <dsp:spPr>
        <a:xfrm>
          <a:off x="226848" y="2953989"/>
          <a:ext cx="412855" cy="4124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F24519-D7AC-4649-B555-F49AF03CFC01}">
      <dsp:nvSpPr>
        <dsp:cNvPr id="0" name=""/>
        <dsp:cNvSpPr/>
      </dsp:nvSpPr>
      <dsp:spPr>
        <a:xfrm>
          <a:off x="866552" y="2785258"/>
          <a:ext cx="9383898" cy="75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43" tIns="79443" rIns="79443" bIns="79443" numCol="1" spcCol="1270" anchor="ctr" anchorCtr="0">
          <a:noAutofit/>
        </a:bodyPr>
        <a:lstStyle/>
        <a:p>
          <a:pPr marL="0" lvl="0" indent="0" algn="l" defTabSz="622300">
            <a:lnSpc>
              <a:spcPct val="100000"/>
            </a:lnSpc>
            <a:spcBef>
              <a:spcPct val="0"/>
            </a:spcBef>
            <a:spcAft>
              <a:spcPct val="35000"/>
            </a:spcAft>
            <a:buNone/>
          </a:pPr>
          <a:r>
            <a:rPr lang="en-US" sz="1400" b="0" i="0" kern="1200"/>
            <a:t>69% of the power generated in downstate New York comes from fossil fuel power plants. New York City has 19 power plants with 89 peaking units, and many of these units are over 50 years old. </a:t>
          </a:r>
          <a:endParaRPr lang="en-US" sz="1400" kern="1200"/>
        </a:p>
      </dsp:txBody>
      <dsp:txXfrm>
        <a:off x="866552" y="2785258"/>
        <a:ext cx="9383898" cy="7506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B0984-C035-4E7D-BD33-31A1FBCE8FE5}">
      <dsp:nvSpPr>
        <dsp:cNvPr id="0" name=""/>
        <dsp:cNvSpPr/>
      </dsp:nvSpPr>
      <dsp:spPr>
        <a:xfrm>
          <a:off x="0" y="138623"/>
          <a:ext cx="6391275" cy="12121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effectively control pollution levels, especially those of harmful pollutants like carbon monoxide (CO), nitrogen dioxide (NO2), and ozone (O3), a combination of regulatory measures, technological solutions, public policies, and behavioral changes is necessary. Here are some of the key measures that can be taken:</a:t>
          </a:r>
        </a:p>
      </dsp:txBody>
      <dsp:txXfrm>
        <a:off x="59171" y="197794"/>
        <a:ext cx="6272933" cy="1093778"/>
      </dsp:txXfrm>
    </dsp:sp>
    <dsp:sp modelId="{9BCC2311-8662-4C99-8EEA-3F298ADF0525}">
      <dsp:nvSpPr>
        <dsp:cNvPr id="0" name=""/>
        <dsp:cNvSpPr/>
      </dsp:nvSpPr>
      <dsp:spPr>
        <a:xfrm>
          <a:off x="0" y="1391063"/>
          <a:ext cx="6391275" cy="1212120"/>
        </a:xfrm>
        <a:prstGeom prst="roundRect">
          <a:avLst/>
        </a:prstGeom>
        <a:solidFill>
          <a:schemeClr val="accent2">
            <a:hueOff val="-6588574"/>
            <a:satOff val="30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Offer incentives for EVs, such as tax credits, rebates, and exemptions from certain fees. Establish EV charging infrastructure and support the transition from gasoline and diesel to electric power for public and private vehicles</a:t>
          </a:r>
        </a:p>
      </dsp:txBody>
      <dsp:txXfrm>
        <a:off x="59171" y="1450234"/>
        <a:ext cx="6272933" cy="1093778"/>
      </dsp:txXfrm>
    </dsp:sp>
    <dsp:sp modelId="{9A953621-1F6B-4220-81AE-670D8718ABA2}">
      <dsp:nvSpPr>
        <dsp:cNvPr id="0" name=""/>
        <dsp:cNvSpPr/>
      </dsp:nvSpPr>
      <dsp:spPr>
        <a:xfrm>
          <a:off x="0" y="2643503"/>
          <a:ext cx="6391275" cy="1212120"/>
        </a:xfrm>
        <a:prstGeom prst="roundRect">
          <a:avLst/>
        </a:prstGeom>
        <a:solidFill>
          <a:schemeClr val="accent2">
            <a:hueOff val="-13177148"/>
            <a:satOff val="6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Support the shift from fossil fuels to renewable energy sources such as wind, solar, and hydroelectric power. This reduces the emissions from power plants that contribute to NO2 and CO.</a:t>
          </a:r>
        </a:p>
      </dsp:txBody>
      <dsp:txXfrm>
        <a:off x="59171" y="2702674"/>
        <a:ext cx="6272933" cy="1093778"/>
      </dsp:txXfrm>
    </dsp:sp>
    <dsp:sp modelId="{998E5761-4B65-4077-A530-9D25A2D92C00}">
      <dsp:nvSpPr>
        <dsp:cNvPr id="0" name=""/>
        <dsp:cNvSpPr/>
      </dsp:nvSpPr>
      <dsp:spPr>
        <a:xfrm>
          <a:off x="0" y="3895943"/>
          <a:ext cx="6391275" cy="1212120"/>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Provide financial incentives, rebates, and tax credits for businesses and homeowners to adopt clean technologies like energy-efficient appliances, electric vehicles, and solar panels.</a:t>
          </a:r>
        </a:p>
      </dsp:txBody>
      <dsp:txXfrm>
        <a:off x="59171" y="3955114"/>
        <a:ext cx="6272933" cy="10937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4DEE9-3D91-475B-B44A-50E064B889A6}"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BF17D-B16C-431C-91CB-947C836F9D91}" type="slidenum">
              <a:rPr lang="en-US" smtClean="0"/>
              <a:t>‹#›</a:t>
            </a:fld>
            <a:endParaRPr lang="en-US"/>
          </a:p>
        </p:txBody>
      </p:sp>
    </p:spTree>
    <p:extLst>
      <p:ext uri="{BB962C8B-B14F-4D97-AF65-F5344CB8AC3E}">
        <p14:creationId xmlns:p14="http://schemas.microsoft.com/office/powerpoint/2010/main" val="4218753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F7C7C-3930-B760-D160-398FC59E5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F5E08-BB7D-E496-9716-1B90047CF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721DAF-922C-EEBD-11A1-9EBFB769E0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F08403-6EE4-D1DB-429F-F2592BAC87EC}"/>
              </a:ext>
            </a:extLst>
          </p:cNvPr>
          <p:cNvSpPr>
            <a:spLocks noGrp="1"/>
          </p:cNvSpPr>
          <p:nvPr>
            <p:ph type="sldNum" sz="quarter" idx="5"/>
          </p:nvPr>
        </p:nvSpPr>
        <p:spPr/>
        <p:txBody>
          <a:bodyPr/>
          <a:lstStyle/>
          <a:p>
            <a:fld id="{82EBF17D-B16C-431C-91CB-947C836F9D91}" type="slidenum">
              <a:rPr lang="en-US" smtClean="0"/>
              <a:t>5</a:t>
            </a:fld>
            <a:endParaRPr lang="en-US"/>
          </a:p>
        </p:txBody>
      </p:sp>
    </p:spTree>
    <p:extLst>
      <p:ext uri="{BB962C8B-B14F-4D97-AF65-F5344CB8AC3E}">
        <p14:creationId xmlns:p14="http://schemas.microsoft.com/office/powerpoint/2010/main" val="1121350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A776C-7820-867C-4AD4-0A00F9D56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E37A1-F8AD-2946-8589-6534EC994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524EA-2C42-9648-3299-5A75C8D42F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F755CE-48F9-8865-3EF8-14CA6E78A431}"/>
              </a:ext>
            </a:extLst>
          </p:cNvPr>
          <p:cNvSpPr>
            <a:spLocks noGrp="1"/>
          </p:cNvSpPr>
          <p:nvPr>
            <p:ph type="sldNum" sz="quarter" idx="5"/>
          </p:nvPr>
        </p:nvSpPr>
        <p:spPr/>
        <p:txBody>
          <a:bodyPr/>
          <a:lstStyle/>
          <a:p>
            <a:fld id="{82EBF17D-B16C-431C-91CB-947C836F9D91}" type="slidenum">
              <a:rPr lang="en-US" smtClean="0"/>
              <a:t>19</a:t>
            </a:fld>
            <a:endParaRPr lang="en-US"/>
          </a:p>
        </p:txBody>
      </p:sp>
    </p:spTree>
    <p:extLst>
      <p:ext uri="{BB962C8B-B14F-4D97-AF65-F5344CB8AC3E}">
        <p14:creationId xmlns:p14="http://schemas.microsoft.com/office/powerpoint/2010/main" val="247685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E770-D98B-6482-F6DC-26966FF9F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CD797-5CB0-411A-A87B-B74F6DD28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7FB5D-0113-FFFE-149A-00F5EA38AA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88AE31-12C6-6875-857F-D7A2BF624169}"/>
              </a:ext>
            </a:extLst>
          </p:cNvPr>
          <p:cNvSpPr>
            <a:spLocks noGrp="1"/>
          </p:cNvSpPr>
          <p:nvPr>
            <p:ph type="sldNum" sz="quarter" idx="5"/>
          </p:nvPr>
        </p:nvSpPr>
        <p:spPr/>
        <p:txBody>
          <a:bodyPr/>
          <a:lstStyle/>
          <a:p>
            <a:fld id="{82EBF17D-B16C-431C-91CB-947C836F9D91}" type="slidenum">
              <a:rPr lang="en-US" smtClean="0"/>
              <a:t>20</a:t>
            </a:fld>
            <a:endParaRPr lang="en-US"/>
          </a:p>
        </p:txBody>
      </p:sp>
    </p:spTree>
    <p:extLst>
      <p:ext uri="{BB962C8B-B14F-4D97-AF65-F5344CB8AC3E}">
        <p14:creationId xmlns:p14="http://schemas.microsoft.com/office/powerpoint/2010/main" val="36885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43D6A-64AB-4E52-7630-F1E60D2D9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1C8DAC-A980-A23D-7383-CDBCA213C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AF6FC8-967E-67C5-2554-6156ACFCE7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2A1DA9-19EC-3439-E2F6-730C048185D9}"/>
              </a:ext>
            </a:extLst>
          </p:cNvPr>
          <p:cNvSpPr>
            <a:spLocks noGrp="1"/>
          </p:cNvSpPr>
          <p:nvPr>
            <p:ph type="sldNum" sz="quarter" idx="5"/>
          </p:nvPr>
        </p:nvSpPr>
        <p:spPr/>
        <p:txBody>
          <a:bodyPr/>
          <a:lstStyle/>
          <a:p>
            <a:fld id="{82EBF17D-B16C-431C-91CB-947C836F9D91}" type="slidenum">
              <a:rPr lang="en-US" smtClean="0"/>
              <a:t>6</a:t>
            </a:fld>
            <a:endParaRPr lang="en-US"/>
          </a:p>
        </p:txBody>
      </p:sp>
    </p:spTree>
    <p:extLst>
      <p:ext uri="{BB962C8B-B14F-4D97-AF65-F5344CB8AC3E}">
        <p14:creationId xmlns:p14="http://schemas.microsoft.com/office/powerpoint/2010/main" val="2262393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583BD-20E9-C51D-F261-A1816BD4D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D394B4-AB7A-E1D4-866D-3996D9507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6186A-8BCC-B7D8-4E55-28E6832E80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1D2566-B7E0-97AE-9549-CD352BFC65C9}"/>
              </a:ext>
            </a:extLst>
          </p:cNvPr>
          <p:cNvSpPr>
            <a:spLocks noGrp="1"/>
          </p:cNvSpPr>
          <p:nvPr>
            <p:ph type="sldNum" sz="quarter" idx="5"/>
          </p:nvPr>
        </p:nvSpPr>
        <p:spPr/>
        <p:txBody>
          <a:bodyPr/>
          <a:lstStyle/>
          <a:p>
            <a:fld id="{82EBF17D-B16C-431C-91CB-947C836F9D91}" type="slidenum">
              <a:rPr lang="en-US" smtClean="0"/>
              <a:t>7</a:t>
            </a:fld>
            <a:endParaRPr lang="en-US"/>
          </a:p>
        </p:txBody>
      </p:sp>
    </p:spTree>
    <p:extLst>
      <p:ext uri="{BB962C8B-B14F-4D97-AF65-F5344CB8AC3E}">
        <p14:creationId xmlns:p14="http://schemas.microsoft.com/office/powerpoint/2010/main" val="2012320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B392C-7C39-B2EA-A29A-CA3F568390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22A384-4EE5-DC14-304D-6164DC14C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15DBF-5E88-1B2D-369F-A34E6E99F2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28785B-FE71-16F0-0DEB-DE5397D9E684}"/>
              </a:ext>
            </a:extLst>
          </p:cNvPr>
          <p:cNvSpPr>
            <a:spLocks noGrp="1"/>
          </p:cNvSpPr>
          <p:nvPr>
            <p:ph type="sldNum" sz="quarter" idx="5"/>
          </p:nvPr>
        </p:nvSpPr>
        <p:spPr/>
        <p:txBody>
          <a:bodyPr/>
          <a:lstStyle/>
          <a:p>
            <a:fld id="{82EBF17D-B16C-431C-91CB-947C836F9D91}" type="slidenum">
              <a:rPr lang="en-US" smtClean="0"/>
              <a:t>8</a:t>
            </a:fld>
            <a:endParaRPr lang="en-US"/>
          </a:p>
        </p:txBody>
      </p:sp>
    </p:spTree>
    <p:extLst>
      <p:ext uri="{BB962C8B-B14F-4D97-AF65-F5344CB8AC3E}">
        <p14:creationId xmlns:p14="http://schemas.microsoft.com/office/powerpoint/2010/main" val="1577849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57727-2AC1-D173-1A1D-C82581277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07DC0-4336-DB9A-4342-2A68CE7E0D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40C122-89C0-1258-4F9C-AA146ED0F7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8C148D-BD40-B535-390D-993957574730}"/>
              </a:ext>
            </a:extLst>
          </p:cNvPr>
          <p:cNvSpPr>
            <a:spLocks noGrp="1"/>
          </p:cNvSpPr>
          <p:nvPr>
            <p:ph type="sldNum" sz="quarter" idx="5"/>
          </p:nvPr>
        </p:nvSpPr>
        <p:spPr/>
        <p:txBody>
          <a:bodyPr/>
          <a:lstStyle/>
          <a:p>
            <a:fld id="{82EBF17D-B16C-431C-91CB-947C836F9D91}" type="slidenum">
              <a:rPr lang="en-US" smtClean="0"/>
              <a:t>9</a:t>
            </a:fld>
            <a:endParaRPr lang="en-US"/>
          </a:p>
        </p:txBody>
      </p:sp>
    </p:spTree>
    <p:extLst>
      <p:ext uri="{BB962C8B-B14F-4D97-AF65-F5344CB8AC3E}">
        <p14:creationId xmlns:p14="http://schemas.microsoft.com/office/powerpoint/2010/main" val="419145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E4E9A-F75C-0B96-D976-22AF3CF43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191D8D-F8AF-0BD1-5385-3A0C44621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5B9EA1-9A93-5946-0893-28ED39F168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56287-98B7-936F-9E67-FE18E3FD5C11}"/>
              </a:ext>
            </a:extLst>
          </p:cNvPr>
          <p:cNvSpPr>
            <a:spLocks noGrp="1"/>
          </p:cNvSpPr>
          <p:nvPr>
            <p:ph type="sldNum" sz="quarter" idx="5"/>
          </p:nvPr>
        </p:nvSpPr>
        <p:spPr/>
        <p:txBody>
          <a:bodyPr/>
          <a:lstStyle/>
          <a:p>
            <a:fld id="{82EBF17D-B16C-431C-91CB-947C836F9D91}" type="slidenum">
              <a:rPr lang="en-US" smtClean="0"/>
              <a:t>10</a:t>
            </a:fld>
            <a:endParaRPr lang="en-US"/>
          </a:p>
        </p:txBody>
      </p:sp>
    </p:spTree>
    <p:extLst>
      <p:ext uri="{BB962C8B-B14F-4D97-AF65-F5344CB8AC3E}">
        <p14:creationId xmlns:p14="http://schemas.microsoft.com/office/powerpoint/2010/main" val="1186034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BF17D-B16C-431C-91CB-947C836F9D91}" type="slidenum">
              <a:rPr lang="en-US" smtClean="0"/>
              <a:t>14</a:t>
            </a:fld>
            <a:endParaRPr lang="en-US"/>
          </a:p>
        </p:txBody>
      </p:sp>
    </p:spTree>
    <p:extLst>
      <p:ext uri="{BB962C8B-B14F-4D97-AF65-F5344CB8AC3E}">
        <p14:creationId xmlns:p14="http://schemas.microsoft.com/office/powerpoint/2010/main" val="409776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CBFA1-3928-F3FC-6509-F6CFB3C41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A30A8-EA35-36FF-818C-A7AF38CA1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843F1A-31DF-01EE-156E-B21D8A2C2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43622A-69F2-6974-9663-D6F74E8241E6}"/>
              </a:ext>
            </a:extLst>
          </p:cNvPr>
          <p:cNvSpPr>
            <a:spLocks noGrp="1"/>
          </p:cNvSpPr>
          <p:nvPr>
            <p:ph type="sldNum" sz="quarter" idx="5"/>
          </p:nvPr>
        </p:nvSpPr>
        <p:spPr/>
        <p:txBody>
          <a:bodyPr/>
          <a:lstStyle/>
          <a:p>
            <a:fld id="{82EBF17D-B16C-431C-91CB-947C836F9D91}" type="slidenum">
              <a:rPr lang="en-US" smtClean="0"/>
              <a:t>16</a:t>
            </a:fld>
            <a:endParaRPr lang="en-US"/>
          </a:p>
        </p:txBody>
      </p:sp>
    </p:spTree>
    <p:extLst>
      <p:ext uri="{BB962C8B-B14F-4D97-AF65-F5344CB8AC3E}">
        <p14:creationId xmlns:p14="http://schemas.microsoft.com/office/powerpoint/2010/main" val="2253121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A695C-D169-794F-468D-FB5728EAF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A36B3B-5C6C-36CA-9D4D-CA2A4A6D88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62631-E123-DE79-CF5D-0B40142F3B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F72C0B-57D4-1A88-8731-B381A262FB24}"/>
              </a:ext>
            </a:extLst>
          </p:cNvPr>
          <p:cNvSpPr>
            <a:spLocks noGrp="1"/>
          </p:cNvSpPr>
          <p:nvPr>
            <p:ph type="sldNum" sz="quarter" idx="5"/>
          </p:nvPr>
        </p:nvSpPr>
        <p:spPr/>
        <p:txBody>
          <a:bodyPr/>
          <a:lstStyle/>
          <a:p>
            <a:fld id="{82EBF17D-B16C-431C-91CB-947C836F9D91}" type="slidenum">
              <a:rPr lang="en-US" smtClean="0"/>
              <a:t>18</a:t>
            </a:fld>
            <a:endParaRPr lang="en-US"/>
          </a:p>
        </p:txBody>
      </p:sp>
    </p:spTree>
    <p:extLst>
      <p:ext uri="{BB962C8B-B14F-4D97-AF65-F5344CB8AC3E}">
        <p14:creationId xmlns:p14="http://schemas.microsoft.com/office/powerpoint/2010/main" val="666937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D32F0E-7AA8-4DAB-914D-2DEE2D32295E}" type="datetimeFigureOut">
              <a:rPr lang="en-US" smtClean="0"/>
              <a:t>12/2/2024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237761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D32F0E-7AA8-4DAB-914D-2DEE2D32295E}"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3863972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D32F0E-7AA8-4DAB-914D-2DEE2D32295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1064448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D32F0E-7AA8-4DAB-914D-2DEE2D32295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315077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D32F0E-7AA8-4DAB-914D-2DEE2D32295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3772139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D32F0E-7AA8-4DAB-914D-2DEE2D32295E}"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2148680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D32F0E-7AA8-4DAB-914D-2DEE2D32295E}" type="datetimeFigureOut">
              <a:rPr lang="en-US" smtClean="0"/>
              <a:t>12/2/2024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1376578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6D32F0E-7AA8-4DAB-914D-2DEE2D32295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2598983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6D32F0E-7AA8-4DAB-914D-2DEE2D32295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2939926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D32F0E-7AA8-4DAB-914D-2DEE2D32295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3717204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D32F0E-7AA8-4DAB-914D-2DEE2D32295E}"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11497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D32F0E-7AA8-4DAB-914D-2DEE2D32295E}"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1727310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D32F0E-7AA8-4DAB-914D-2DEE2D32295E}"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168227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D32F0E-7AA8-4DAB-914D-2DEE2D32295E}"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5898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32F0E-7AA8-4DAB-914D-2DEE2D32295E}"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3789506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D32F0E-7AA8-4DAB-914D-2DEE2D32295E}"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3050256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D32F0E-7AA8-4DAB-914D-2DEE2D32295E}"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52828D5-0AD7-4CF2-B10A-F05997FD5B1B}" type="slidenum">
              <a:rPr lang="en-US" smtClean="0"/>
              <a:t>‹#›</a:t>
            </a:fld>
            <a:endParaRPr lang="en-US"/>
          </a:p>
        </p:txBody>
      </p:sp>
    </p:spTree>
    <p:extLst>
      <p:ext uri="{BB962C8B-B14F-4D97-AF65-F5344CB8AC3E}">
        <p14:creationId xmlns:p14="http://schemas.microsoft.com/office/powerpoint/2010/main" val="392225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D32F0E-7AA8-4DAB-914D-2DEE2D32295E}" type="datetimeFigureOut">
              <a:rPr lang="en-US" smtClean="0"/>
              <a:t>12/2/2024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52828D5-0AD7-4CF2-B10A-F05997FD5B1B}" type="slidenum">
              <a:rPr lang="en-US" smtClean="0"/>
              <a:t>‹#›</a:t>
            </a:fld>
            <a:endParaRPr lang="en-US"/>
          </a:p>
        </p:txBody>
      </p:sp>
    </p:spTree>
    <p:extLst>
      <p:ext uri="{BB962C8B-B14F-4D97-AF65-F5344CB8AC3E}">
        <p14:creationId xmlns:p14="http://schemas.microsoft.com/office/powerpoint/2010/main" val="18202262"/>
      </p:ext>
    </p:extLst>
  </p:cSld>
  <p:clrMap bg1="lt1" tx1="dk1" bg2="lt2" tx2="dk2" accent1="accent1" accent2="accent2" accent3="accent3" accent4="accent4" accent5="accent5" accent6="accent6" hlink="hlink" folHlink="folHlink"/>
  <p:sldLayoutIdLst>
    <p:sldLayoutId id="2147484378" r:id="rId1"/>
    <p:sldLayoutId id="2147484379" r:id="rId2"/>
    <p:sldLayoutId id="2147484380" r:id="rId3"/>
    <p:sldLayoutId id="2147484381" r:id="rId4"/>
    <p:sldLayoutId id="2147484382" r:id="rId5"/>
    <p:sldLayoutId id="2147484383" r:id="rId6"/>
    <p:sldLayoutId id="2147484384" r:id="rId7"/>
    <p:sldLayoutId id="2147484385" r:id="rId8"/>
    <p:sldLayoutId id="2147484386" r:id="rId9"/>
    <p:sldLayoutId id="2147484387" r:id="rId10"/>
    <p:sldLayoutId id="2147484388" r:id="rId11"/>
    <p:sldLayoutId id="2147484389" r:id="rId12"/>
    <p:sldLayoutId id="2147484390" r:id="rId13"/>
    <p:sldLayoutId id="2147484391" r:id="rId14"/>
    <p:sldLayoutId id="2147484392" r:id="rId15"/>
    <p:sldLayoutId id="2147484393" r:id="rId16"/>
    <p:sldLayoutId id="214748439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epa.gov/outdoor-air-quality-data/download-daily-data"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31BA29-0C3A-67FA-AF74-C5B2687CC75C}"/>
              </a:ext>
            </a:extLst>
          </p:cNvPr>
          <p:cNvPicPr>
            <a:picLocks noChangeAspect="1"/>
          </p:cNvPicPr>
          <p:nvPr/>
        </p:nvPicPr>
        <p:blipFill>
          <a:blip r:embed="rId2">
            <a:alphaModFix amt="85000"/>
          </a:blip>
          <a:srcRect t="3861" b="5046"/>
          <a:stretch/>
        </p:blipFill>
        <p:spPr>
          <a:xfrm>
            <a:off x="20" y="0"/>
            <a:ext cx="12191980" cy="6857990"/>
          </a:xfrm>
          <a:prstGeom prst="rect">
            <a:avLst/>
          </a:prstGeom>
        </p:spPr>
      </p:pic>
      <p:sp>
        <p:nvSpPr>
          <p:cNvPr id="9" name="TextBox 8">
            <a:extLst>
              <a:ext uri="{FF2B5EF4-FFF2-40B4-BE49-F238E27FC236}">
                <a16:creationId xmlns:a16="http://schemas.microsoft.com/office/drawing/2014/main" id="{4B6D483B-719F-0AA2-1F11-66C123F8C345}"/>
              </a:ext>
            </a:extLst>
          </p:cNvPr>
          <p:cNvSpPr txBox="1"/>
          <p:nvPr/>
        </p:nvSpPr>
        <p:spPr>
          <a:xfrm>
            <a:off x="725557" y="367748"/>
            <a:ext cx="10465903" cy="677108"/>
          </a:xfrm>
          <a:prstGeom prst="rect">
            <a:avLst/>
          </a:prstGeom>
          <a:noFill/>
        </p:spPr>
        <p:txBody>
          <a:bodyPr wrap="square" rtlCol="0">
            <a:spAutoFit/>
          </a:bodyPr>
          <a:lstStyle/>
          <a:p>
            <a:r>
              <a:rPr lang="en-US" sz="3800" b="1" u="sng" dirty="0">
                <a:solidFill>
                  <a:schemeClr val="bg1"/>
                </a:solidFill>
                <a:highlight>
                  <a:srgbClr val="800000"/>
                </a:highlight>
              </a:rPr>
              <a:t>FINAL PRESENTATION </a:t>
            </a:r>
          </a:p>
        </p:txBody>
      </p:sp>
      <p:sp>
        <p:nvSpPr>
          <p:cNvPr id="10" name="TextBox 9">
            <a:extLst>
              <a:ext uri="{FF2B5EF4-FFF2-40B4-BE49-F238E27FC236}">
                <a16:creationId xmlns:a16="http://schemas.microsoft.com/office/drawing/2014/main" id="{435516D3-B1C5-79D8-C79B-A9E328468D1B}"/>
              </a:ext>
            </a:extLst>
          </p:cNvPr>
          <p:cNvSpPr txBox="1"/>
          <p:nvPr/>
        </p:nvSpPr>
        <p:spPr>
          <a:xfrm>
            <a:off x="735496" y="2190479"/>
            <a:ext cx="4273825" cy="1569660"/>
          </a:xfrm>
          <a:prstGeom prst="rect">
            <a:avLst/>
          </a:prstGeom>
          <a:noFill/>
        </p:spPr>
        <p:txBody>
          <a:bodyPr wrap="square" rtlCol="0">
            <a:spAutoFit/>
          </a:bodyPr>
          <a:lstStyle/>
          <a:p>
            <a:r>
              <a:rPr lang="en-US" sz="3200" b="1" u="sng" dirty="0">
                <a:solidFill>
                  <a:srgbClr val="FF0000"/>
                </a:solidFill>
                <a:highlight>
                  <a:srgbClr val="FFFF00"/>
                </a:highlight>
              </a:rPr>
              <a:t>Breath of the city:</a:t>
            </a:r>
          </a:p>
          <a:p>
            <a:r>
              <a:rPr lang="en-US" sz="3200" b="1" u="sng" dirty="0">
                <a:solidFill>
                  <a:srgbClr val="FF0000"/>
                </a:solidFill>
                <a:highlight>
                  <a:srgbClr val="FFFF00"/>
                </a:highlight>
              </a:rPr>
              <a:t>Assessing Air Quality in New York</a:t>
            </a:r>
          </a:p>
        </p:txBody>
      </p:sp>
      <p:sp>
        <p:nvSpPr>
          <p:cNvPr id="13" name="Subtitle 2">
            <a:extLst>
              <a:ext uri="{FF2B5EF4-FFF2-40B4-BE49-F238E27FC236}">
                <a16:creationId xmlns:a16="http://schemas.microsoft.com/office/drawing/2014/main" id="{D648CBC3-99FF-CE4B-8922-DD8B095F04C3}"/>
              </a:ext>
            </a:extLst>
          </p:cNvPr>
          <p:cNvSpPr txBox="1">
            <a:spLocks/>
          </p:cNvSpPr>
          <p:nvPr/>
        </p:nvSpPr>
        <p:spPr>
          <a:xfrm>
            <a:off x="8090678" y="5022557"/>
            <a:ext cx="4101322" cy="1202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Prepared by:</a:t>
            </a:r>
          </a:p>
          <a:p>
            <a:r>
              <a:rPr lang="en-US" sz="2000" dirty="0">
                <a:solidFill>
                  <a:schemeClr val="bg1"/>
                </a:solidFill>
              </a:rPr>
              <a:t>ABHISHEK , MUSKAN SHARMA </a:t>
            </a:r>
          </a:p>
          <a:p>
            <a:r>
              <a:rPr lang="en-US" sz="2000" dirty="0">
                <a:solidFill>
                  <a:schemeClr val="bg1"/>
                </a:solidFill>
              </a:rPr>
              <a:t>SELVI PATEL , SHEN ZHANG</a:t>
            </a:r>
          </a:p>
        </p:txBody>
      </p:sp>
    </p:spTree>
    <p:extLst>
      <p:ext uri="{BB962C8B-B14F-4D97-AF65-F5344CB8AC3E}">
        <p14:creationId xmlns:p14="http://schemas.microsoft.com/office/powerpoint/2010/main" val="281022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7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7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7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0A868-5435-4756-17D3-7EEFB638D977}"/>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C6A87DDC-2844-6DFF-0405-EB05E89D76ED}"/>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6732F6-75A0-33A5-F310-86D19539E923}"/>
              </a:ext>
            </a:extLst>
          </p:cNvPr>
          <p:cNvSpPr>
            <a:spLocks noGrp="1"/>
          </p:cNvSpPr>
          <p:nvPr>
            <p:ph type="title"/>
          </p:nvPr>
        </p:nvSpPr>
        <p:spPr>
          <a:xfrm>
            <a:off x="956439" y="215124"/>
            <a:ext cx="9071815" cy="1168225"/>
          </a:xfrm>
        </p:spPr>
        <p:txBody>
          <a:bodyPr vert="horz" lIns="91440" tIns="45720" rIns="91440" bIns="45720" rtlCol="0" anchor="ctr">
            <a:noAutofit/>
          </a:bodyPr>
          <a:lstStyle/>
          <a:p>
            <a:r>
              <a:rPr lang="en-US" sz="3800" b="1" u="sng" dirty="0">
                <a:solidFill>
                  <a:schemeClr val="bg1"/>
                </a:solidFill>
                <a:highlight>
                  <a:srgbClr val="800000"/>
                </a:highlight>
              </a:rPr>
              <a:t>DEVELOPMENT PHASE: </a:t>
            </a:r>
            <a:r>
              <a:rPr lang="en-US" sz="3800" b="1" u="sng" kern="1200" dirty="0">
                <a:solidFill>
                  <a:schemeClr val="bg1"/>
                </a:solidFill>
                <a:highlight>
                  <a:srgbClr val="800000"/>
                </a:highlight>
                <a:latin typeface="+mj-lt"/>
                <a:ea typeface="+mj-ea"/>
                <a:cs typeface="+mj-cs"/>
              </a:rPr>
              <a:t>EDA PROCESS </a:t>
            </a:r>
            <a:endParaRPr lang="en-US" sz="3800" b="1" kern="1200" dirty="0">
              <a:solidFill>
                <a:schemeClr val="bg1"/>
              </a:solidFill>
              <a:highlight>
                <a:srgbClr val="800000"/>
              </a:highlight>
              <a:latin typeface="+mj-lt"/>
              <a:ea typeface="+mj-ea"/>
              <a:cs typeface="+mj-cs"/>
            </a:endParaRPr>
          </a:p>
        </p:txBody>
      </p:sp>
      <p:pic>
        <p:nvPicPr>
          <p:cNvPr id="4" name="Content Placeholder 5">
            <a:extLst>
              <a:ext uri="{FF2B5EF4-FFF2-40B4-BE49-F238E27FC236}">
                <a16:creationId xmlns:a16="http://schemas.microsoft.com/office/drawing/2014/main" id="{55823755-78EB-49DD-4076-F86759FC21B2}"/>
              </a:ext>
            </a:extLst>
          </p:cNvPr>
          <p:cNvPicPr>
            <a:picLocks noGrp="1" noChangeAspect="1"/>
          </p:cNvPicPr>
          <p:nvPr>
            <p:ph idx="1"/>
          </p:nvPr>
        </p:nvPicPr>
        <p:blipFill>
          <a:blip r:embed="rId4"/>
          <a:stretch>
            <a:fillRect/>
          </a:stretch>
        </p:blipFill>
        <p:spPr>
          <a:xfrm>
            <a:off x="6314661" y="1383349"/>
            <a:ext cx="5011812" cy="2219961"/>
          </a:xfrm>
        </p:spPr>
      </p:pic>
      <p:pic>
        <p:nvPicPr>
          <p:cNvPr id="3" name="Picture 2">
            <a:extLst>
              <a:ext uri="{FF2B5EF4-FFF2-40B4-BE49-F238E27FC236}">
                <a16:creationId xmlns:a16="http://schemas.microsoft.com/office/drawing/2014/main" id="{FC34EDF1-52A5-2C91-16C4-7CB5EE7A7E6F}"/>
              </a:ext>
            </a:extLst>
          </p:cNvPr>
          <p:cNvPicPr>
            <a:picLocks noChangeAspect="1"/>
          </p:cNvPicPr>
          <p:nvPr/>
        </p:nvPicPr>
        <p:blipFill>
          <a:blip r:embed="rId5"/>
          <a:stretch>
            <a:fillRect/>
          </a:stretch>
        </p:blipFill>
        <p:spPr>
          <a:xfrm>
            <a:off x="758687" y="1383349"/>
            <a:ext cx="5011812" cy="2219961"/>
          </a:xfrm>
          <a:prstGeom prst="rect">
            <a:avLst/>
          </a:prstGeom>
        </p:spPr>
      </p:pic>
      <p:pic>
        <p:nvPicPr>
          <p:cNvPr id="9" name="Picture 8">
            <a:extLst>
              <a:ext uri="{FF2B5EF4-FFF2-40B4-BE49-F238E27FC236}">
                <a16:creationId xmlns:a16="http://schemas.microsoft.com/office/drawing/2014/main" id="{58129D6E-E794-1AD8-06A6-79CEA447D2B5}"/>
              </a:ext>
            </a:extLst>
          </p:cNvPr>
          <p:cNvPicPr>
            <a:picLocks noChangeAspect="1"/>
          </p:cNvPicPr>
          <p:nvPr/>
        </p:nvPicPr>
        <p:blipFill>
          <a:blip r:embed="rId6"/>
          <a:stretch>
            <a:fillRect/>
          </a:stretch>
        </p:blipFill>
        <p:spPr>
          <a:xfrm>
            <a:off x="742306" y="3916017"/>
            <a:ext cx="5028193" cy="2504662"/>
          </a:xfrm>
          <a:prstGeom prst="rect">
            <a:avLst/>
          </a:prstGeom>
        </p:spPr>
      </p:pic>
      <p:sp>
        <p:nvSpPr>
          <p:cNvPr id="10" name="Title 1">
            <a:extLst>
              <a:ext uri="{FF2B5EF4-FFF2-40B4-BE49-F238E27FC236}">
                <a16:creationId xmlns:a16="http://schemas.microsoft.com/office/drawing/2014/main" id="{DB367E9A-79B8-A1CC-927E-4A08029A822F}"/>
              </a:ext>
            </a:extLst>
          </p:cNvPr>
          <p:cNvSpPr txBox="1">
            <a:spLocks/>
          </p:cNvSpPr>
          <p:nvPr/>
        </p:nvSpPr>
        <p:spPr>
          <a:xfrm>
            <a:off x="6567698" y="4244008"/>
            <a:ext cx="4505738" cy="20673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solidFill>
                  <a:schemeClr val="bg1"/>
                </a:solidFill>
                <a:highlight>
                  <a:srgbClr val="800000"/>
                </a:highlight>
              </a:rPr>
              <a:t>Insights Gained:</a:t>
            </a:r>
          </a:p>
          <a:p>
            <a:endParaRPr lang="en-US" sz="3600" b="1" u="sng" dirty="0">
              <a:solidFill>
                <a:schemeClr val="bg1"/>
              </a:solidFill>
            </a:endParaRPr>
          </a:p>
          <a:p>
            <a:r>
              <a:rPr lang="en-US" sz="2000" dirty="0">
                <a:solidFill>
                  <a:schemeClr val="bg1"/>
                </a:solidFill>
              </a:rPr>
              <a:t>1, TOP 3 sites by pollutant;</a:t>
            </a:r>
          </a:p>
          <a:p>
            <a:r>
              <a:rPr lang="en-US" sz="2000" dirty="0">
                <a:solidFill>
                  <a:schemeClr val="bg1"/>
                </a:solidFill>
              </a:rPr>
              <a:t>2, Queens college &amp; near road stood out </a:t>
            </a:r>
          </a:p>
          <a:p>
            <a:endParaRPr lang="en-US" sz="3600" b="1" dirty="0">
              <a:solidFill>
                <a:schemeClr val="bg1"/>
              </a:solidFill>
              <a:highlight>
                <a:srgbClr val="FFFF00"/>
              </a:highlight>
            </a:endParaRPr>
          </a:p>
        </p:txBody>
      </p:sp>
    </p:spTree>
    <p:extLst>
      <p:ext uri="{BB962C8B-B14F-4D97-AF65-F5344CB8AC3E}">
        <p14:creationId xmlns:p14="http://schemas.microsoft.com/office/powerpoint/2010/main" val="354894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7E82-F391-F11F-1361-B8F73141878A}"/>
              </a:ext>
            </a:extLst>
          </p:cNvPr>
          <p:cNvSpPr>
            <a:spLocks noGrp="1"/>
          </p:cNvSpPr>
          <p:nvPr>
            <p:ph type="title"/>
          </p:nvPr>
        </p:nvSpPr>
        <p:spPr>
          <a:xfrm>
            <a:off x="1000372" y="1209957"/>
            <a:ext cx="3034580" cy="4438087"/>
          </a:xfrm>
        </p:spPr>
        <p:txBody>
          <a:bodyPr anchor="ctr">
            <a:normAutofit/>
          </a:bodyPr>
          <a:lstStyle/>
          <a:p>
            <a:pPr algn="r"/>
            <a:r>
              <a:rPr lang="en-US" sz="3200" b="1" dirty="0">
                <a:solidFill>
                  <a:schemeClr val="tx1"/>
                </a:solidFill>
              </a:rPr>
              <a:t>How trends changed during Covid-19 Pandemic?</a:t>
            </a:r>
          </a:p>
        </p:txBody>
      </p:sp>
      <p:sp>
        <p:nvSpPr>
          <p:cNvPr id="3" name="Content Placeholder 2">
            <a:extLst>
              <a:ext uri="{FF2B5EF4-FFF2-40B4-BE49-F238E27FC236}">
                <a16:creationId xmlns:a16="http://schemas.microsoft.com/office/drawing/2014/main" id="{F943F015-2335-0FAB-4873-B281740A622B}"/>
              </a:ext>
            </a:extLst>
          </p:cNvPr>
          <p:cNvSpPr>
            <a:spLocks noGrp="1"/>
          </p:cNvSpPr>
          <p:nvPr>
            <p:ph idx="1"/>
          </p:nvPr>
        </p:nvSpPr>
        <p:spPr>
          <a:xfrm>
            <a:off x="4678424" y="2385391"/>
            <a:ext cx="5302189" cy="4234070"/>
          </a:xfrm>
        </p:spPr>
        <p:txBody>
          <a:bodyPr anchor="ctr">
            <a:normAutofit lnSpcReduction="10000"/>
          </a:bodyPr>
          <a:lstStyle/>
          <a:p>
            <a:pPr>
              <a:lnSpc>
                <a:spcPct val="90000"/>
              </a:lnSpc>
              <a:buFont typeface="Arial" panose="020B0604020202020204" pitchFamily="34" charset="0"/>
              <a:buChar char="•"/>
            </a:pPr>
            <a:r>
              <a:rPr lang="en-US" sz="1400" b="0" i="0" dirty="0">
                <a:solidFill>
                  <a:schemeClr val="tx1"/>
                </a:solidFill>
                <a:effectLst/>
                <a:latin typeface="__Inter_d65c78"/>
              </a:rPr>
              <a:t>Generally, there was a decrease in CO concentration across most sites in 2021 compared to 2019 and 2020.</a:t>
            </a:r>
          </a:p>
          <a:p>
            <a:pPr>
              <a:lnSpc>
                <a:spcPct val="90000"/>
              </a:lnSpc>
              <a:buFont typeface="Arial" panose="020B0604020202020204" pitchFamily="34" charset="0"/>
              <a:buChar char="•"/>
            </a:pPr>
            <a:r>
              <a:rPr lang="en-US" sz="1400" b="1" i="0" dirty="0">
                <a:solidFill>
                  <a:schemeClr val="tx1"/>
                </a:solidFill>
                <a:effectLst/>
                <a:latin typeface="__Inter_d65c78"/>
              </a:rPr>
              <a:t>Notable Exceptions:</a:t>
            </a:r>
            <a:endParaRPr lang="en-US" sz="1400" b="0" i="0" dirty="0">
              <a:solidFill>
                <a:schemeClr val="tx1"/>
              </a:solidFill>
              <a:effectLst/>
              <a:latin typeface="__Inter_d65c78"/>
            </a:endParaRPr>
          </a:p>
          <a:p>
            <a:pPr marL="742950" lvl="1" indent="-285750">
              <a:lnSpc>
                <a:spcPct val="90000"/>
              </a:lnSpc>
              <a:buFont typeface="Arial" panose="020B0604020202020204" pitchFamily="34" charset="0"/>
              <a:buChar char="•"/>
            </a:pPr>
            <a:r>
              <a:rPr lang="en-US" sz="1400" b="1" i="0" dirty="0">
                <a:solidFill>
                  <a:schemeClr val="tx1"/>
                </a:solidFill>
                <a:effectLst/>
                <a:latin typeface="__Inter_d65c78"/>
              </a:rPr>
              <a:t>Buffalo:</a:t>
            </a:r>
            <a:r>
              <a:rPr lang="en-US" sz="1400" b="0" i="0" dirty="0">
                <a:solidFill>
                  <a:schemeClr val="tx1"/>
                </a:solidFill>
                <a:effectLst/>
                <a:latin typeface="__Inter_d65c78"/>
              </a:rPr>
              <a:t> While the CO concentration in Buffalo remained relatively stable in 2020 compared to 2019, it experienced a significant increase in 2021.</a:t>
            </a:r>
          </a:p>
          <a:p>
            <a:pPr marL="742950" lvl="1" indent="-285750">
              <a:lnSpc>
                <a:spcPct val="90000"/>
              </a:lnSpc>
              <a:buFont typeface="Arial" panose="020B0604020202020204" pitchFamily="34" charset="0"/>
              <a:buChar char="•"/>
            </a:pPr>
            <a:r>
              <a:rPr lang="en-US" sz="1400" b="1" i="0" dirty="0">
                <a:solidFill>
                  <a:schemeClr val="tx1"/>
                </a:solidFill>
                <a:effectLst/>
                <a:latin typeface="__Inter_d65c78"/>
              </a:rPr>
              <a:t>Queens College 2:</a:t>
            </a:r>
            <a:r>
              <a:rPr lang="en-US" sz="1400" b="0" i="0" dirty="0">
                <a:solidFill>
                  <a:schemeClr val="tx1"/>
                </a:solidFill>
                <a:effectLst/>
                <a:latin typeface="__Inter_d65c78"/>
              </a:rPr>
              <a:t> Similar to Buffalo, Queens College 2 saw a rise in CO concentration in 2021 after experiencing a slight decrease in 2020.</a:t>
            </a:r>
          </a:p>
          <a:p>
            <a:pPr marL="0" indent="0">
              <a:lnSpc>
                <a:spcPct val="90000"/>
              </a:lnSpc>
              <a:buNone/>
            </a:pPr>
            <a:r>
              <a:rPr lang="en-US" sz="1400" b="0" i="0" dirty="0">
                <a:solidFill>
                  <a:schemeClr val="tx1"/>
                </a:solidFill>
                <a:effectLst/>
                <a:latin typeface="__Inter_d65c78"/>
              </a:rPr>
              <a:t> The CO concentration at each site fluctuated significantly during the three years, indicating a potential influence of various factors beyond COVID-19, such as weather patterns, seasonal changes, and industrial activity.</a:t>
            </a:r>
          </a:p>
          <a:p>
            <a:pPr>
              <a:lnSpc>
                <a:spcPct val="90000"/>
              </a:lnSpc>
              <a:buFont typeface="Arial" panose="020B0604020202020204" pitchFamily="34" charset="0"/>
              <a:buChar char="•"/>
            </a:pPr>
            <a:r>
              <a:rPr lang="en-US" sz="1400" b="0" i="0" dirty="0">
                <a:solidFill>
                  <a:schemeClr val="tx1"/>
                </a:solidFill>
                <a:effectLst/>
                <a:latin typeface="__Inter_d65c78"/>
              </a:rPr>
              <a:t>NO2 concentration at most sites decreased during 2020, possibly due to reduced traffic and industrial activity during the pandemic.</a:t>
            </a:r>
            <a:endParaRPr lang="en-US" sz="1400" b="1" i="0" dirty="0">
              <a:solidFill>
                <a:schemeClr val="tx1"/>
              </a:solidFill>
              <a:effectLst/>
              <a:latin typeface="__Inter_d65c78"/>
            </a:endParaRPr>
          </a:p>
          <a:p>
            <a:pPr>
              <a:lnSpc>
                <a:spcPct val="90000"/>
              </a:lnSpc>
              <a:buFont typeface="Arial" panose="020B0604020202020204" pitchFamily="34" charset="0"/>
              <a:buChar char="•"/>
            </a:pPr>
            <a:r>
              <a:rPr lang="en-US" sz="1400" b="1" i="0" dirty="0">
                <a:solidFill>
                  <a:schemeClr val="tx1"/>
                </a:solidFill>
                <a:effectLst/>
                <a:latin typeface="__Inter_d65c78"/>
              </a:rPr>
              <a:t>Generally, the ozone concentrations in 2020 and 2021 were lower than in 2019 for most of the locations.</a:t>
            </a:r>
            <a:r>
              <a:rPr lang="en-US" sz="1400" b="0" i="0" dirty="0">
                <a:solidFill>
                  <a:schemeClr val="tx1"/>
                </a:solidFill>
                <a:effectLst/>
                <a:latin typeface="__Inter_d65c78"/>
              </a:rPr>
              <a:t> </a:t>
            </a:r>
            <a:r>
              <a:rPr lang="en-US" sz="1400" b="1" i="0" dirty="0">
                <a:solidFill>
                  <a:schemeClr val="tx1"/>
                </a:solidFill>
                <a:effectLst/>
                <a:latin typeface="__Inter_d65c78"/>
              </a:rPr>
              <a:t>However, there were some locations where the ozone concentration increased in 2020 or 2021 compared to 2019.</a:t>
            </a:r>
            <a:endParaRPr lang="en-US" sz="1400" dirty="0">
              <a:solidFill>
                <a:schemeClr val="tx1"/>
              </a:solidFill>
            </a:endParaRPr>
          </a:p>
        </p:txBody>
      </p:sp>
    </p:spTree>
    <p:extLst>
      <p:ext uri="{BB962C8B-B14F-4D97-AF65-F5344CB8AC3E}">
        <p14:creationId xmlns:p14="http://schemas.microsoft.com/office/powerpoint/2010/main" val="328339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FDD856-462F-16BF-1E68-2CC4393868E9}"/>
              </a:ext>
            </a:extLst>
          </p:cNvPr>
          <p:cNvPicPr>
            <a:picLocks noChangeAspect="1"/>
          </p:cNvPicPr>
          <p:nvPr/>
        </p:nvPicPr>
        <p:blipFill>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35051E8-3AF2-957E-3331-36A22B26C040}"/>
              </a:ext>
            </a:extLst>
          </p:cNvPr>
          <p:cNvSpPr>
            <a:spLocks noGrp="1"/>
          </p:cNvSpPr>
          <p:nvPr>
            <p:ph type="title"/>
          </p:nvPr>
        </p:nvSpPr>
        <p:spPr/>
        <p:txBody>
          <a:bodyPr>
            <a:normAutofit/>
          </a:bodyPr>
          <a:lstStyle/>
          <a:p>
            <a:r>
              <a:rPr lang="en-US">
                <a:solidFill>
                  <a:schemeClr val="tx1"/>
                </a:solidFill>
              </a:rPr>
              <a:t>How trends evolved after Covid-19 ?</a:t>
            </a:r>
          </a:p>
        </p:txBody>
      </p:sp>
      <p:sp>
        <p:nvSpPr>
          <p:cNvPr id="3" name="Content Placeholder 2">
            <a:extLst>
              <a:ext uri="{FF2B5EF4-FFF2-40B4-BE49-F238E27FC236}">
                <a16:creationId xmlns:a16="http://schemas.microsoft.com/office/drawing/2014/main" id="{164E4ABE-02B2-BCAB-A682-3AB9EB7D9EA8}"/>
              </a:ext>
            </a:extLst>
          </p:cNvPr>
          <p:cNvSpPr>
            <a:spLocks noGrp="1"/>
          </p:cNvSpPr>
          <p:nvPr>
            <p:ph idx="1"/>
          </p:nvPr>
        </p:nvSpPr>
        <p:spPr/>
        <p:txBody>
          <a:bodyPr>
            <a:normAutofit lnSpcReduction="10000"/>
          </a:bodyPr>
          <a:lstStyle/>
          <a:p>
            <a:pPr>
              <a:buFont typeface="Arial" panose="020B0604020202020204" pitchFamily="34" charset="0"/>
              <a:buChar char="•"/>
            </a:pPr>
            <a:r>
              <a:rPr lang="en-US" sz="2400" b="0" i="0" dirty="0">
                <a:solidFill>
                  <a:schemeClr val="tx1"/>
                </a:solidFill>
                <a:effectLst/>
                <a:latin typeface="__Inter_d65c78"/>
              </a:rPr>
              <a:t>The trends for CO suggest a shift from the decrease observed in 2021 to an increase in the following years. Possible reasons for the increase in CO levels include increased vehicle emissions, industrial activity, seasonal changes, urbanization etc.</a:t>
            </a:r>
          </a:p>
          <a:p>
            <a:pPr>
              <a:buFont typeface="Arial" panose="020B0604020202020204" pitchFamily="34" charset="0"/>
              <a:buChar char="•"/>
            </a:pPr>
            <a:r>
              <a:rPr lang="en-US" sz="2400" b="0" i="0" dirty="0">
                <a:solidFill>
                  <a:schemeClr val="tx1"/>
                </a:solidFill>
                <a:effectLst/>
                <a:latin typeface="__Inter_d65c78"/>
              </a:rPr>
              <a:t>NO2 concentrations show a decreasing trend across all sites from 2022 to 2024.</a:t>
            </a:r>
          </a:p>
          <a:p>
            <a:pPr>
              <a:buFont typeface="Arial" panose="020B0604020202020204" pitchFamily="34" charset="0"/>
              <a:buChar char="•"/>
            </a:pPr>
            <a:r>
              <a:rPr lang="en-US" sz="2400" b="0" i="0" dirty="0">
                <a:solidFill>
                  <a:schemeClr val="tx1"/>
                </a:solidFill>
                <a:effectLst/>
                <a:latin typeface="__Inter_d65c78"/>
              </a:rPr>
              <a:t>Ozone concentrations show site-specific variations, with some showing higher levels in 2024, while others show higher levels in 2022 or 2023.</a:t>
            </a:r>
          </a:p>
          <a:p>
            <a:endParaRPr lang="en-US" dirty="0">
              <a:solidFill>
                <a:schemeClr val="tx1"/>
              </a:solidFill>
            </a:endParaRPr>
          </a:p>
        </p:txBody>
      </p:sp>
    </p:spTree>
    <p:extLst>
      <p:ext uri="{BB962C8B-B14F-4D97-AF65-F5344CB8AC3E}">
        <p14:creationId xmlns:p14="http://schemas.microsoft.com/office/powerpoint/2010/main" val="39722866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909C-CE7B-6A3A-EBF0-62FAB82BD243}"/>
              </a:ext>
            </a:extLst>
          </p:cNvPr>
          <p:cNvSpPr>
            <a:spLocks noGrp="1"/>
          </p:cNvSpPr>
          <p:nvPr>
            <p:ph type="title"/>
          </p:nvPr>
        </p:nvSpPr>
        <p:spPr>
          <a:xfrm>
            <a:off x="649975" y="4517136"/>
            <a:ext cx="10893095" cy="1174947"/>
          </a:xfrm>
        </p:spPr>
        <p:txBody>
          <a:bodyPr vert="horz" lIns="91440" tIns="45720" rIns="91440" bIns="45720" rtlCol="0" anchor="b">
            <a:normAutofit fontScale="90000"/>
          </a:bodyPr>
          <a:lstStyle/>
          <a:p>
            <a:pPr>
              <a:lnSpc>
                <a:spcPct val="90000"/>
              </a:lnSpc>
            </a:pPr>
            <a:r>
              <a:rPr lang="en-US" sz="1400" b="0" i="0" u="sng" kern="1200" dirty="0">
                <a:solidFill>
                  <a:srgbClr val="EBEBEB"/>
                </a:solidFill>
                <a:latin typeface="+mj-lt"/>
                <a:ea typeface="+mj-ea"/>
                <a:cs typeface="+mj-cs"/>
              </a:rPr>
              <a:t>TOP 3 SITES  HAVING  HIGHEST CO CONCENTRATIONS(2022-24)  </a:t>
            </a:r>
            <a:br>
              <a:rPr lang="en-US" sz="1400" b="0" i="0" u="sng" kern="1200" dirty="0">
                <a:solidFill>
                  <a:srgbClr val="EBEBEB"/>
                </a:solidFill>
                <a:latin typeface="+mj-lt"/>
                <a:ea typeface="+mj-ea"/>
                <a:cs typeface="+mj-cs"/>
              </a:rPr>
            </a:br>
            <a:r>
              <a:rPr lang="en-US" sz="1400" b="0" i="0" u="sng" kern="1200" dirty="0">
                <a:solidFill>
                  <a:srgbClr val="EBEBEB"/>
                </a:solidFill>
                <a:latin typeface="+mj-lt"/>
                <a:ea typeface="+mj-ea"/>
                <a:cs typeface="+mj-cs"/>
              </a:rPr>
              <a:t>: </a:t>
            </a:r>
            <a:r>
              <a:rPr lang="en-US" sz="1400" b="0" i="0" kern="1200" dirty="0">
                <a:solidFill>
                  <a:srgbClr val="EBEBEB"/>
                </a:solidFill>
                <a:latin typeface="+mj-lt"/>
                <a:ea typeface="+mj-ea"/>
                <a:cs typeface="+mj-cs"/>
              </a:rPr>
              <a:t>Queens college near road</a:t>
            </a:r>
            <a:br>
              <a:rPr lang="en-US" sz="1400" b="0" i="0" kern="1200" dirty="0">
                <a:solidFill>
                  <a:srgbClr val="EBEBEB"/>
                </a:solidFill>
                <a:latin typeface="+mj-lt"/>
                <a:ea typeface="+mj-ea"/>
                <a:cs typeface="+mj-cs"/>
              </a:rPr>
            </a:br>
            <a:r>
              <a:rPr lang="en-US" sz="1400" b="0" i="0" kern="1200" dirty="0">
                <a:solidFill>
                  <a:srgbClr val="EBEBEB"/>
                </a:solidFill>
                <a:latin typeface="+mj-lt"/>
                <a:ea typeface="+mj-ea"/>
                <a:cs typeface="+mj-cs"/>
              </a:rPr>
              <a:t>- CCNY</a:t>
            </a:r>
            <a:br>
              <a:rPr lang="en-US" sz="1400" b="0" i="0" kern="1200" dirty="0">
                <a:solidFill>
                  <a:srgbClr val="EBEBEB"/>
                </a:solidFill>
                <a:latin typeface="+mj-lt"/>
                <a:ea typeface="+mj-ea"/>
                <a:cs typeface="+mj-cs"/>
              </a:rPr>
            </a:br>
            <a:r>
              <a:rPr lang="en-US" sz="1400" b="0" i="0" kern="1200" dirty="0">
                <a:solidFill>
                  <a:srgbClr val="EBEBEB"/>
                </a:solidFill>
                <a:latin typeface="+mj-lt"/>
                <a:ea typeface="+mj-ea"/>
                <a:cs typeface="+mj-cs"/>
              </a:rPr>
              <a:t>- Queens college 2</a:t>
            </a:r>
            <a:br>
              <a:rPr lang="en-US" sz="1400" b="0" i="0" kern="1200" dirty="0">
                <a:solidFill>
                  <a:srgbClr val="EBEBEB"/>
                </a:solidFill>
                <a:latin typeface="+mj-lt"/>
                <a:ea typeface="+mj-ea"/>
                <a:cs typeface="+mj-cs"/>
              </a:rPr>
            </a:br>
            <a:r>
              <a:rPr lang="en-US" sz="1400" b="0" i="0" u="sng" kern="1200" dirty="0">
                <a:solidFill>
                  <a:srgbClr val="EBEBEB"/>
                </a:solidFill>
                <a:latin typeface="+mj-lt"/>
                <a:ea typeface="+mj-ea"/>
                <a:cs typeface="+mj-cs"/>
              </a:rPr>
              <a:t>   </a:t>
            </a:r>
            <a:br>
              <a:rPr lang="en-US" sz="1400" b="0" i="0" kern="1200" dirty="0">
                <a:solidFill>
                  <a:srgbClr val="EBEBEB"/>
                </a:solidFill>
                <a:latin typeface="+mj-lt"/>
                <a:ea typeface="+mj-ea"/>
                <a:cs typeface="+mj-cs"/>
              </a:rPr>
            </a:br>
            <a:endParaRPr lang="en-US" sz="1400" b="0" i="0" u="sng" kern="1200" dirty="0">
              <a:solidFill>
                <a:srgbClr val="EBEBEB"/>
              </a:solidFill>
              <a:latin typeface="+mj-lt"/>
              <a:ea typeface="+mj-ea"/>
              <a:cs typeface="+mj-cs"/>
            </a:endParaRPr>
          </a:p>
        </p:txBody>
      </p:sp>
      <p:pic>
        <p:nvPicPr>
          <p:cNvPr id="4" name="Picture 3" descr="A screenshot of a computer&#10;&#10;Description automatically generated">
            <a:extLst>
              <a:ext uri="{FF2B5EF4-FFF2-40B4-BE49-F238E27FC236}">
                <a16:creationId xmlns:a16="http://schemas.microsoft.com/office/drawing/2014/main" id="{447917A9-518D-3AEA-EBA7-4897BE73683D}"/>
              </a:ext>
            </a:extLst>
          </p:cNvPr>
          <p:cNvPicPr>
            <a:picLocks noChangeAspect="1"/>
          </p:cNvPicPr>
          <p:nvPr/>
        </p:nvPicPr>
        <p:blipFill>
          <a:blip r:embed="rId2">
            <a:extLst>
              <a:ext uri="{28A0092B-C50C-407E-A947-70E740481C1C}">
                <a14:useLocalDpi xmlns:a14="http://schemas.microsoft.com/office/drawing/2010/main" val="0"/>
              </a:ext>
            </a:extLst>
          </a:blip>
          <a:srcRect t="30210" b="11684"/>
          <a:stretch/>
        </p:blipFill>
        <p:spPr>
          <a:xfrm>
            <a:off x="734846" y="953494"/>
            <a:ext cx="9369041" cy="306223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3172237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Content Placeholder 26" descr="A pie chart with a red blue and yellow circle&#10;&#10;Description automatically generated">
            <a:extLst>
              <a:ext uri="{FF2B5EF4-FFF2-40B4-BE49-F238E27FC236}">
                <a16:creationId xmlns:a16="http://schemas.microsoft.com/office/drawing/2014/main" id="{CBDB2E70-2927-5D9A-57D5-62EA564B48F9}"/>
              </a:ext>
            </a:extLst>
          </p:cNvPr>
          <p:cNvPicPr>
            <a:picLocks noChangeAspect="1"/>
          </p:cNvPicPr>
          <p:nvPr/>
        </p:nvPicPr>
        <p:blipFill>
          <a:blip r:embed="rId3">
            <a:extLst>
              <a:ext uri="{28A0092B-C50C-407E-A947-70E740481C1C}">
                <a14:useLocalDpi xmlns:a14="http://schemas.microsoft.com/office/drawing/2010/main" val="0"/>
              </a:ext>
            </a:extLst>
          </a:blip>
          <a:srcRect l="6530" r="-1" b="-1"/>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itle 1">
            <a:extLst>
              <a:ext uri="{FF2B5EF4-FFF2-40B4-BE49-F238E27FC236}">
                <a16:creationId xmlns:a16="http://schemas.microsoft.com/office/drawing/2014/main" id="{062A909C-CE7B-6A3A-EBF0-62FAB82BD243}"/>
              </a:ext>
            </a:extLst>
          </p:cNvPr>
          <p:cNvSpPr>
            <a:spLocks noGrp="1"/>
          </p:cNvSpPr>
          <p:nvPr>
            <p:ph type="title"/>
          </p:nvPr>
        </p:nvSpPr>
        <p:spPr>
          <a:xfrm>
            <a:off x="1154955" y="4110824"/>
            <a:ext cx="5015258" cy="1908975"/>
          </a:xfrm>
          <a:prstGeom prst="ellipse">
            <a:avLst/>
          </a:prstGeom>
        </p:spPr>
        <p:txBody>
          <a:bodyPr vert="horz" lIns="91440" tIns="45720" rIns="91440" bIns="45720" rtlCol="0">
            <a:normAutofit/>
          </a:bodyPr>
          <a:lstStyle/>
          <a:p>
            <a:pPr>
              <a:lnSpc>
                <a:spcPct val="90000"/>
              </a:lnSpc>
            </a:pPr>
            <a:r>
              <a:rPr lang="en-US" sz="2000" u="sng" kern="1200">
                <a:solidFill>
                  <a:schemeClr val="tx1"/>
                </a:solidFill>
                <a:latin typeface="+mj-lt"/>
                <a:ea typeface="+mj-ea"/>
                <a:cs typeface="+mj-cs"/>
              </a:rPr>
              <a:t>TOP 3 SITES  HAVING  HIGHEST </a:t>
            </a:r>
            <a:r>
              <a:rPr lang="en-US" sz="2000" u="sng">
                <a:solidFill>
                  <a:schemeClr val="tx1"/>
                </a:solidFill>
              </a:rPr>
              <a:t>NO2</a:t>
            </a:r>
            <a:r>
              <a:rPr lang="en-US" sz="2000" u="sng" kern="1200">
                <a:solidFill>
                  <a:schemeClr val="tx1"/>
                </a:solidFill>
                <a:latin typeface="+mj-lt"/>
                <a:ea typeface="+mj-ea"/>
                <a:cs typeface="+mj-cs"/>
              </a:rPr>
              <a:t> CONCENTRATIONS(2022-24): </a:t>
            </a:r>
            <a:endParaRPr lang="en-US" sz="2000" kern="1200">
              <a:solidFill>
                <a:schemeClr val="tx1"/>
              </a:solidFill>
              <a:latin typeface="+mj-lt"/>
              <a:ea typeface="+mj-ea"/>
              <a:cs typeface="+mj-cs"/>
            </a:endParaRPr>
          </a:p>
        </p:txBody>
      </p:sp>
      <p:sp>
        <p:nvSpPr>
          <p:cNvPr id="31" name="Content Placeholder 30">
            <a:extLst>
              <a:ext uri="{FF2B5EF4-FFF2-40B4-BE49-F238E27FC236}">
                <a16:creationId xmlns:a16="http://schemas.microsoft.com/office/drawing/2014/main" id="{330C968D-91D8-6754-BF3C-44917A29300F}"/>
              </a:ext>
            </a:extLst>
          </p:cNvPr>
          <p:cNvSpPr>
            <a:spLocks noGrp="1"/>
          </p:cNvSpPr>
          <p:nvPr>
            <p:ph idx="1"/>
          </p:nvPr>
        </p:nvSpPr>
        <p:spPr>
          <a:xfrm>
            <a:off x="6375894" y="4110824"/>
            <a:ext cx="4772509" cy="1908976"/>
          </a:xfrm>
        </p:spPr>
        <p:txBody>
          <a:bodyPr anchor="ctr">
            <a:normAutofit/>
          </a:bodyPr>
          <a:lstStyle/>
          <a:p>
            <a:pPr marL="0" indent="0">
              <a:buNone/>
            </a:pPr>
            <a:r>
              <a:rPr lang="en-US" dirty="0">
                <a:solidFill>
                  <a:schemeClr val="tx1"/>
                </a:solidFill>
              </a:rPr>
              <a:t>-Queens college near road</a:t>
            </a:r>
            <a:br>
              <a:rPr lang="en-US" dirty="0">
                <a:solidFill>
                  <a:schemeClr val="tx1"/>
                </a:solidFill>
              </a:rPr>
            </a:br>
            <a:r>
              <a:rPr lang="en-US" dirty="0">
                <a:solidFill>
                  <a:schemeClr val="tx1"/>
                </a:solidFill>
              </a:rPr>
              <a:t>-  IS 52</a:t>
            </a:r>
            <a:br>
              <a:rPr lang="en-US" dirty="0">
                <a:solidFill>
                  <a:schemeClr val="tx1"/>
                </a:solidFill>
              </a:rPr>
            </a:br>
            <a:r>
              <a:rPr lang="en-US" dirty="0">
                <a:solidFill>
                  <a:schemeClr val="tx1"/>
                </a:solidFill>
              </a:rPr>
              <a:t>- Queens college 2</a:t>
            </a:r>
          </a:p>
          <a:p>
            <a:endParaRPr lang="en-US" dirty="0">
              <a:solidFill>
                <a:schemeClr val="tx1"/>
              </a:solidFill>
            </a:endParaRPr>
          </a:p>
        </p:txBody>
      </p:sp>
    </p:spTree>
    <p:extLst>
      <p:ext uri="{BB962C8B-B14F-4D97-AF65-F5344CB8AC3E}">
        <p14:creationId xmlns:p14="http://schemas.microsoft.com/office/powerpoint/2010/main" val="214952964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909C-CE7B-6A3A-EBF0-62FAB82BD243}"/>
              </a:ext>
            </a:extLst>
          </p:cNvPr>
          <p:cNvSpPr>
            <a:spLocks noGrp="1"/>
          </p:cNvSpPr>
          <p:nvPr>
            <p:ph type="title"/>
          </p:nvPr>
        </p:nvSpPr>
        <p:spPr>
          <a:xfrm>
            <a:off x="1154955" y="4110824"/>
            <a:ext cx="5015258" cy="1908975"/>
          </a:xfrm>
          <a:prstGeom prst="ellipse">
            <a:avLst/>
          </a:prstGeom>
        </p:spPr>
        <p:txBody>
          <a:bodyPr vert="horz" lIns="91440" tIns="45720" rIns="91440" bIns="45720" rtlCol="0" anchor="ctr">
            <a:normAutofit/>
          </a:bodyPr>
          <a:lstStyle/>
          <a:p>
            <a:pPr>
              <a:lnSpc>
                <a:spcPct val="90000"/>
              </a:lnSpc>
            </a:pPr>
            <a:r>
              <a:rPr lang="en-US" sz="2000" u="sng">
                <a:solidFill>
                  <a:schemeClr val="tx1"/>
                </a:solidFill>
              </a:rPr>
              <a:t>TOP 3 SITES  HAVING  HIGHEST OZONE CONCENTRATIONS(2022-24) : </a:t>
            </a:r>
            <a:endParaRPr lang="en-US" sz="2000">
              <a:solidFill>
                <a:schemeClr val="tx1"/>
              </a:solidFill>
            </a:endParaRPr>
          </a:p>
        </p:txBody>
      </p:sp>
      <p:pic>
        <p:nvPicPr>
          <p:cNvPr id="7" name="Content Placeholder 6" descr="A screenshot of a computer&#10;&#10;Description automatically generated">
            <a:extLst>
              <a:ext uri="{FF2B5EF4-FFF2-40B4-BE49-F238E27FC236}">
                <a16:creationId xmlns:a16="http://schemas.microsoft.com/office/drawing/2014/main" id="{56B7B72B-A358-16B4-6E7A-81687885961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8098" r="1" b="9613"/>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1" name="TextBox 10">
            <a:extLst>
              <a:ext uri="{FF2B5EF4-FFF2-40B4-BE49-F238E27FC236}">
                <a16:creationId xmlns:a16="http://schemas.microsoft.com/office/drawing/2014/main" id="{6E0289DB-3E93-0215-97F1-F53E9D193D02}"/>
              </a:ext>
            </a:extLst>
          </p:cNvPr>
          <p:cNvSpPr txBox="1"/>
          <p:nvPr/>
        </p:nvSpPr>
        <p:spPr>
          <a:xfrm>
            <a:off x="6375894" y="4110824"/>
            <a:ext cx="4772509" cy="1908976"/>
          </a:xfrm>
          <a:prstGeom prst="rect">
            <a:avLst/>
          </a:prstGeom>
        </p:spPr>
        <p:txBody>
          <a:bodyPr vert="horz" lIns="91440" tIns="45720" rIns="91440" bIns="45720" rtlCol="0" anchor="ctr">
            <a:normAutofit/>
          </a:bodyPr>
          <a:lstStyle/>
          <a:p>
            <a:pPr lvl="0">
              <a:lnSpc>
                <a:spcPct val="90000"/>
              </a:lnSpc>
              <a:spcBef>
                <a:spcPts val="1000"/>
              </a:spcBef>
              <a:buClr>
                <a:schemeClr val="accent1"/>
              </a:buClr>
              <a:buSzPct val="80000"/>
            </a:pPr>
            <a:r>
              <a:rPr lang="en-US" dirty="0"/>
              <a:t>- River head</a:t>
            </a:r>
            <a:br>
              <a:rPr lang="en-US" dirty="0"/>
            </a:br>
            <a:r>
              <a:rPr lang="en-US" dirty="0"/>
              <a:t>- Holtsville</a:t>
            </a:r>
            <a:br>
              <a:rPr lang="en-US" dirty="0"/>
            </a:br>
            <a:r>
              <a:rPr lang="en-US" dirty="0"/>
              <a:t>-  Whiteface summit</a:t>
            </a:r>
            <a:br>
              <a:rPr lang="en-US" dirty="0"/>
            </a:br>
            <a:r>
              <a:rPr lang="en-US" dirty="0"/>
              <a:t>Notes: Queens college 2 might’ve not made to the top 3 list, but still at a high level, also had a steady growth over the years</a:t>
            </a:r>
          </a:p>
        </p:txBody>
      </p:sp>
    </p:spTree>
    <p:extLst>
      <p:ext uri="{BB962C8B-B14F-4D97-AF65-F5344CB8AC3E}">
        <p14:creationId xmlns:p14="http://schemas.microsoft.com/office/powerpoint/2010/main" val="45745283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05548-C719-3201-1E83-A02F5EF78C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82ADF75-B095-2261-CB2D-2916976ABCE1}"/>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A741A1F9-1052-0C8A-48B4-E8D69893B5F9}"/>
              </a:ext>
            </a:extLst>
          </p:cNvPr>
          <p:cNvSpPr txBox="1">
            <a:spLocks/>
          </p:cNvSpPr>
          <p:nvPr/>
        </p:nvSpPr>
        <p:spPr>
          <a:xfrm>
            <a:off x="7575900" y="1383349"/>
            <a:ext cx="3839027" cy="3718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rPr>
              <a:t>Time series analysis by month</a:t>
            </a:r>
          </a:p>
        </p:txBody>
      </p:sp>
      <p:sp>
        <p:nvSpPr>
          <p:cNvPr id="6" name="Title 1">
            <a:extLst>
              <a:ext uri="{FF2B5EF4-FFF2-40B4-BE49-F238E27FC236}">
                <a16:creationId xmlns:a16="http://schemas.microsoft.com/office/drawing/2014/main" id="{FA3A538A-5F1A-E3F3-C482-C588EE1EACE9}"/>
              </a:ext>
            </a:extLst>
          </p:cNvPr>
          <p:cNvSpPr>
            <a:spLocks noGrp="1"/>
          </p:cNvSpPr>
          <p:nvPr>
            <p:ph type="title"/>
          </p:nvPr>
        </p:nvSpPr>
        <p:spPr>
          <a:xfrm>
            <a:off x="956439" y="215124"/>
            <a:ext cx="9071815" cy="1168225"/>
          </a:xfrm>
        </p:spPr>
        <p:txBody>
          <a:bodyPr vert="horz" lIns="91440" tIns="45720" rIns="91440" bIns="45720" rtlCol="0" anchor="ctr">
            <a:noAutofit/>
          </a:bodyPr>
          <a:lstStyle/>
          <a:p>
            <a:r>
              <a:rPr lang="en-US" sz="3800" b="1" u="sng" dirty="0">
                <a:solidFill>
                  <a:schemeClr val="bg1"/>
                </a:solidFill>
                <a:highlight>
                  <a:srgbClr val="800000"/>
                </a:highlight>
              </a:rPr>
              <a:t>DEVELOPMENT PHASE: TIME SERIES ANALYSIS </a:t>
            </a:r>
            <a:r>
              <a:rPr lang="en-US" sz="3800" b="1" u="sng" kern="1200" dirty="0">
                <a:solidFill>
                  <a:schemeClr val="bg1"/>
                </a:solidFill>
                <a:highlight>
                  <a:srgbClr val="800000"/>
                </a:highlight>
                <a:latin typeface="+mj-lt"/>
                <a:ea typeface="+mj-ea"/>
                <a:cs typeface="+mj-cs"/>
              </a:rPr>
              <a:t> </a:t>
            </a:r>
            <a:endParaRPr lang="en-US" sz="3800" b="1" kern="1200" dirty="0">
              <a:solidFill>
                <a:schemeClr val="bg1"/>
              </a:solidFill>
              <a:highlight>
                <a:srgbClr val="800000"/>
              </a:highlight>
              <a:latin typeface="+mj-lt"/>
              <a:ea typeface="+mj-ea"/>
              <a:cs typeface="+mj-cs"/>
            </a:endParaRPr>
          </a:p>
        </p:txBody>
      </p:sp>
      <p:pic>
        <p:nvPicPr>
          <p:cNvPr id="7" name="Content Placeholder 6" descr="A screenshot of a computer&#10;&#10;Description automatically generated">
            <a:extLst>
              <a:ext uri="{FF2B5EF4-FFF2-40B4-BE49-F238E27FC236}">
                <a16:creationId xmlns:a16="http://schemas.microsoft.com/office/drawing/2014/main" id="{44DD76FE-1707-2E12-BAED-10C03496BFF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3476" y="1849821"/>
            <a:ext cx="10805327" cy="4519447"/>
          </a:xfrm>
          <a:prstGeom prst="rect">
            <a:avLst/>
          </a:prstGeom>
        </p:spPr>
      </p:pic>
    </p:spTree>
    <p:extLst>
      <p:ext uri="{BB962C8B-B14F-4D97-AF65-F5344CB8AC3E}">
        <p14:creationId xmlns:p14="http://schemas.microsoft.com/office/powerpoint/2010/main" val="2971132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B800-286C-9E4C-EDC1-EAE3AAE7652B}"/>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3300" b="0" i="0" u="sng" kern="1200">
                <a:solidFill>
                  <a:srgbClr val="EBEBEB"/>
                </a:solidFill>
                <a:latin typeface="+mj-lt"/>
                <a:ea typeface="+mj-ea"/>
                <a:cs typeface="+mj-cs"/>
              </a:rPr>
              <a:t>CURRENT TRENDS- 2024</a:t>
            </a:r>
          </a:p>
        </p:txBody>
      </p:sp>
      <p:pic>
        <p:nvPicPr>
          <p:cNvPr id="6" name="Content Placeholder 5" descr="A graph with red and blue bars&#10;&#10;Description automatically generated">
            <a:extLst>
              <a:ext uri="{FF2B5EF4-FFF2-40B4-BE49-F238E27FC236}">
                <a16:creationId xmlns:a16="http://schemas.microsoft.com/office/drawing/2014/main" id="{6D036908-FB53-F4A1-D253-FC2215E59F2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5194607" y="1142999"/>
            <a:ext cx="6765574" cy="5478517"/>
          </a:xfrm>
          <a:prstGeom prst="rect">
            <a:avLst/>
          </a:prstGeom>
        </p:spPr>
      </p:pic>
      <p:sp>
        <p:nvSpPr>
          <p:cNvPr id="4" name="Content Placeholder 3">
            <a:extLst>
              <a:ext uri="{FF2B5EF4-FFF2-40B4-BE49-F238E27FC236}">
                <a16:creationId xmlns:a16="http://schemas.microsoft.com/office/drawing/2014/main" id="{A8A57EFF-BA73-E3D7-B287-D7FC4D65D0B2}"/>
              </a:ext>
            </a:extLst>
          </p:cNvPr>
          <p:cNvSpPr>
            <a:spLocks noGrp="1"/>
          </p:cNvSpPr>
          <p:nvPr>
            <p:ph sz="half" idx="2"/>
          </p:nvPr>
        </p:nvSpPr>
        <p:spPr>
          <a:xfrm>
            <a:off x="1154955" y="2120900"/>
            <a:ext cx="3133726" cy="3898900"/>
          </a:xfrm>
        </p:spPr>
        <p:txBody>
          <a:bodyPr vert="horz" lIns="91440" tIns="45720" rIns="91440" bIns="45720" rtlCol="0">
            <a:normAutofit/>
          </a:bodyPr>
          <a:lstStyle/>
          <a:p>
            <a:pPr marL="0" indent="0">
              <a:lnSpc>
                <a:spcPct val="90000"/>
              </a:lnSpc>
              <a:buNone/>
            </a:pPr>
            <a:r>
              <a:rPr lang="en-US" sz="1500" b="1" dirty="0">
                <a:solidFill>
                  <a:schemeClr val="bg1"/>
                </a:solidFill>
                <a:effectLst/>
                <a:highlight>
                  <a:srgbClr val="FFFF00"/>
                </a:highlight>
              </a:rPr>
              <a:t>The trends suggest that the air quality in the observed region is generally good, with ozone concentrations staying relatively stable throughout the year. The significant decline in NO2 levels throughout the year might indicate successful implementation of measures aimed at reducing nitrogen dioxide emissions. It's important to note that the CO concentration is still relatively high, particularly in </a:t>
            </a:r>
            <a:r>
              <a:rPr lang="en-US" sz="1500" b="1" dirty="0">
                <a:solidFill>
                  <a:schemeClr val="bg1"/>
                </a:solidFill>
                <a:highlight>
                  <a:srgbClr val="FFFF00"/>
                </a:highlight>
              </a:rPr>
              <a:t>January</a:t>
            </a:r>
            <a:r>
              <a:rPr lang="en-US" sz="1500" b="1" dirty="0">
                <a:solidFill>
                  <a:schemeClr val="bg1"/>
                </a:solidFill>
                <a:effectLst/>
                <a:highlight>
                  <a:srgbClr val="FFFF00"/>
                </a:highlight>
              </a:rPr>
              <a:t> and </a:t>
            </a:r>
            <a:r>
              <a:rPr lang="en-US" sz="1500" b="1" dirty="0" err="1">
                <a:solidFill>
                  <a:schemeClr val="bg1"/>
                </a:solidFill>
                <a:highlight>
                  <a:srgbClr val="FFFF00"/>
                </a:highlight>
              </a:rPr>
              <a:t>february</a:t>
            </a:r>
            <a:r>
              <a:rPr lang="en-US" sz="1500" b="1" dirty="0">
                <a:solidFill>
                  <a:schemeClr val="bg1"/>
                </a:solidFill>
                <a:effectLst/>
                <a:highlight>
                  <a:srgbClr val="FFFF00"/>
                </a:highlight>
              </a:rPr>
              <a:t>, highlighting the need for further efforts to address carbon monoxide pollution</a:t>
            </a:r>
            <a:r>
              <a:rPr lang="en-US" sz="1500" dirty="0">
                <a:solidFill>
                  <a:srgbClr val="FFFFFF"/>
                </a:solidFill>
                <a:effectLst/>
                <a:highlight>
                  <a:srgbClr val="FFFF00"/>
                </a:highlight>
              </a:rPr>
              <a:t>.</a:t>
            </a:r>
            <a:endParaRPr lang="en-US" sz="1500" dirty="0">
              <a:solidFill>
                <a:srgbClr val="FFFFFF"/>
              </a:solidFill>
              <a:highlight>
                <a:srgbClr val="FFFF00"/>
              </a:highlight>
            </a:endParaRPr>
          </a:p>
        </p:txBody>
      </p:sp>
    </p:spTree>
    <p:extLst>
      <p:ext uri="{BB962C8B-B14F-4D97-AF65-F5344CB8AC3E}">
        <p14:creationId xmlns:p14="http://schemas.microsoft.com/office/powerpoint/2010/main" val="33926789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DA4FE-8322-7B0E-2684-9A8743DFA60E}"/>
            </a:ext>
          </a:extLst>
        </p:cNvPr>
        <p:cNvGrpSpPr/>
        <p:nvPr/>
      </p:nvGrpSpPr>
      <p:grpSpPr>
        <a:xfrm>
          <a:off x="0" y="0"/>
          <a:ext cx="0" cy="0"/>
          <a:chOff x="0" y="0"/>
          <a:chExt cx="0" cy="0"/>
        </a:xfrm>
      </p:grpSpPr>
      <p:pic>
        <p:nvPicPr>
          <p:cNvPr id="11" name="Picture 2">
            <a:extLst>
              <a:ext uri="{FF2B5EF4-FFF2-40B4-BE49-F238E27FC236}">
                <a16:creationId xmlns:a16="http://schemas.microsoft.com/office/drawing/2014/main" id="{B54A7AAD-19C5-60D3-5B36-5BB50C532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52C85B6-F49D-CBC6-5A08-52EB61DE47BC}"/>
              </a:ext>
            </a:extLst>
          </p:cNvPr>
          <p:cNvSpPr txBox="1">
            <a:spLocks/>
          </p:cNvSpPr>
          <p:nvPr/>
        </p:nvSpPr>
        <p:spPr>
          <a:xfrm>
            <a:off x="956440" y="1778559"/>
            <a:ext cx="4755738" cy="17949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t>Time series analysis for each pollutant by month</a:t>
            </a:r>
          </a:p>
          <a:p>
            <a:r>
              <a:rPr lang="en-US" sz="2600" dirty="0"/>
              <a:t>For the time span (</a:t>
            </a:r>
            <a:r>
              <a:rPr lang="en-US" sz="2600" dirty="0">
                <a:highlight>
                  <a:srgbClr val="008080"/>
                </a:highlight>
              </a:rPr>
              <a:t>2019 - 2021</a:t>
            </a:r>
            <a:r>
              <a:rPr lang="en-US" sz="2600" dirty="0"/>
              <a:t>)</a:t>
            </a:r>
          </a:p>
          <a:p>
            <a:endParaRPr lang="en-US" sz="2000" dirty="0"/>
          </a:p>
          <a:p>
            <a:r>
              <a:rPr lang="en-US" sz="2000" b="1" dirty="0">
                <a:solidFill>
                  <a:srgbClr val="FF0000"/>
                </a:solidFill>
              </a:rPr>
              <a:t>RED</a:t>
            </a:r>
            <a:r>
              <a:rPr lang="en-US" sz="2000" dirty="0"/>
              <a:t> = </a:t>
            </a:r>
            <a:r>
              <a:rPr lang="en-US" sz="2000" dirty="0">
                <a:solidFill>
                  <a:schemeClr val="accent3"/>
                </a:solidFill>
                <a:highlight>
                  <a:srgbClr val="FFFF00"/>
                </a:highlight>
              </a:rPr>
              <a:t>CO</a:t>
            </a:r>
          </a:p>
          <a:p>
            <a:r>
              <a:rPr lang="en-US" sz="2000" b="1" dirty="0">
                <a:solidFill>
                  <a:schemeClr val="tx2">
                    <a:lumMod val="75000"/>
                    <a:lumOff val="25000"/>
                  </a:schemeClr>
                </a:solidFill>
              </a:rPr>
              <a:t>Blue</a:t>
            </a:r>
            <a:r>
              <a:rPr lang="en-US" sz="2000" dirty="0"/>
              <a:t> = </a:t>
            </a:r>
            <a:r>
              <a:rPr lang="en-US" sz="2000" dirty="0">
                <a:solidFill>
                  <a:schemeClr val="accent5">
                    <a:lumMod val="75000"/>
                  </a:schemeClr>
                </a:solidFill>
                <a:highlight>
                  <a:srgbClr val="FFFF00"/>
                </a:highlight>
              </a:rPr>
              <a:t>Ozone</a:t>
            </a:r>
          </a:p>
          <a:p>
            <a:r>
              <a:rPr lang="en-US" sz="2000" b="1" dirty="0">
                <a:solidFill>
                  <a:schemeClr val="accent6"/>
                </a:solidFill>
              </a:rPr>
              <a:t>Green</a:t>
            </a:r>
            <a:r>
              <a:rPr lang="en-US" sz="2000" dirty="0"/>
              <a:t> = </a:t>
            </a:r>
            <a:r>
              <a:rPr lang="en-US" sz="2000" dirty="0">
                <a:solidFill>
                  <a:srgbClr val="00B050"/>
                </a:solidFill>
                <a:highlight>
                  <a:srgbClr val="FFFF00"/>
                </a:highlight>
              </a:rPr>
              <a:t>NO2</a:t>
            </a:r>
          </a:p>
        </p:txBody>
      </p:sp>
      <p:pic>
        <p:nvPicPr>
          <p:cNvPr id="5" name="Content Placeholder 4" descr="A graph with red and blue bars&#10;&#10;Description automatically generated">
            <a:extLst>
              <a:ext uri="{FF2B5EF4-FFF2-40B4-BE49-F238E27FC236}">
                <a16:creationId xmlns:a16="http://schemas.microsoft.com/office/drawing/2014/main" id="{F6E76417-38F8-F1D1-7760-F505BE46B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7615" y="1090204"/>
            <a:ext cx="5740986" cy="2723683"/>
          </a:xfrm>
          <a:prstGeom prst="rect">
            <a:avLst/>
          </a:prstGeom>
        </p:spPr>
      </p:pic>
      <p:pic>
        <p:nvPicPr>
          <p:cNvPr id="6" name="Picture 5" descr="A graph with red and blue bars&#10;&#10;Description automatically generated">
            <a:extLst>
              <a:ext uri="{FF2B5EF4-FFF2-40B4-BE49-F238E27FC236}">
                <a16:creationId xmlns:a16="http://schemas.microsoft.com/office/drawing/2014/main" id="{A60486D0-78AD-880F-B211-805694166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982" y="3915487"/>
            <a:ext cx="5303020" cy="2579404"/>
          </a:xfrm>
          <a:prstGeom prst="rect">
            <a:avLst/>
          </a:prstGeom>
        </p:spPr>
      </p:pic>
      <p:pic>
        <p:nvPicPr>
          <p:cNvPr id="8" name="Picture 7" descr="A graph with red and blue bars&#10;&#10;Description automatically generated">
            <a:extLst>
              <a:ext uri="{FF2B5EF4-FFF2-40B4-BE49-F238E27FC236}">
                <a16:creationId xmlns:a16="http://schemas.microsoft.com/office/drawing/2014/main" id="{B3C347AE-5C81-ED5D-6AB1-E707F6234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7615" y="3915487"/>
            <a:ext cx="5740986" cy="2579404"/>
          </a:xfrm>
          <a:prstGeom prst="rect">
            <a:avLst/>
          </a:prstGeom>
        </p:spPr>
      </p:pic>
      <p:sp>
        <p:nvSpPr>
          <p:cNvPr id="9" name="Title 1">
            <a:extLst>
              <a:ext uri="{FF2B5EF4-FFF2-40B4-BE49-F238E27FC236}">
                <a16:creationId xmlns:a16="http://schemas.microsoft.com/office/drawing/2014/main" id="{98002E50-27DA-00B0-DABC-F40FCEF01042}"/>
              </a:ext>
            </a:extLst>
          </p:cNvPr>
          <p:cNvSpPr>
            <a:spLocks noGrp="1"/>
          </p:cNvSpPr>
          <p:nvPr>
            <p:ph type="title"/>
          </p:nvPr>
        </p:nvSpPr>
        <p:spPr>
          <a:xfrm>
            <a:off x="956439" y="215124"/>
            <a:ext cx="9071815" cy="1168225"/>
          </a:xfrm>
        </p:spPr>
        <p:txBody>
          <a:bodyPr vert="horz" lIns="91440" tIns="45720" rIns="91440" bIns="45720" rtlCol="0" anchor="ctr">
            <a:noAutofit/>
          </a:bodyPr>
          <a:lstStyle/>
          <a:p>
            <a:r>
              <a:rPr lang="en-US" sz="3800" b="1" u="sng" dirty="0">
                <a:solidFill>
                  <a:schemeClr val="bg1"/>
                </a:solidFill>
                <a:highlight>
                  <a:srgbClr val="800000"/>
                </a:highlight>
              </a:rPr>
              <a:t>DEVELOPMENT PHASE:TIME SERIES ANALYSIS</a:t>
            </a:r>
            <a:endParaRPr lang="en-US" sz="3800" b="1" kern="1200" dirty="0">
              <a:solidFill>
                <a:schemeClr val="bg1"/>
              </a:solidFill>
              <a:highlight>
                <a:srgbClr val="800000"/>
              </a:highlight>
              <a:latin typeface="+mj-lt"/>
              <a:ea typeface="+mj-ea"/>
              <a:cs typeface="+mj-cs"/>
            </a:endParaRPr>
          </a:p>
        </p:txBody>
      </p:sp>
    </p:spTree>
    <p:extLst>
      <p:ext uri="{BB962C8B-B14F-4D97-AF65-F5344CB8AC3E}">
        <p14:creationId xmlns:p14="http://schemas.microsoft.com/office/powerpoint/2010/main" val="3617067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F8122-FFF0-73DC-20B9-1EC5A44AEB17}"/>
            </a:ext>
          </a:extLst>
        </p:cNvPr>
        <p:cNvGrpSpPr/>
        <p:nvPr/>
      </p:nvGrpSpPr>
      <p:grpSpPr>
        <a:xfrm>
          <a:off x="0" y="0"/>
          <a:ext cx="0" cy="0"/>
          <a:chOff x="0" y="0"/>
          <a:chExt cx="0" cy="0"/>
        </a:xfrm>
      </p:grpSpPr>
      <p:pic>
        <p:nvPicPr>
          <p:cNvPr id="9" name="Picture 2">
            <a:extLst>
              <a:ext uri="{FF2B5EF4-FFF2-40B4-BE49-F238E27FC236}">
                <a16:creationId xmlns:a16="http://schemas.microsoft.com/office/drawing/2014/main" id="{1D491895-6589-6F3F-08CC-8CCA82EB0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43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with red and blue bars&#10;&#10;Description automatically generated">
            <a:extLst>
              <a:ext uri="{FF2B5EF4-FFF2-40B4-BE49-F238E27FC236}">
                <a16:creationId xmlns:a16="http://schemas.microsoft.com/office/drawing/2014/main" id="{19B5D7FE-5FA8-7CF5-84F3-23CC86994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192" y="1219201"/>
            <a:ext cx="5772807" cy="5309554"/>
          </a:xfrm>
          <a:prstGeom prst="rect">
            <a:avLst/>
          </a:prstGeom>
        </p:spPr>
      </p:pic>
      <p:pic>
        <p:nvPicPr>
          <p:cNvPr id="4" name="Picture 3" descr="A graph with red and blue bars&#10;&#10;Description automatically generated">
            <a:extLst>
              <a:ext uri="{FF2B5EF4-FFF2-40B4-BE49-F238E27FC236}">
                <a16:creationId xmlns:a16="http://schemas.microsoft.com/office/drawing/2014/main" id="{5B1888BF-BF33-D0C2-9C1D-4062B47663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5132" y="1219201"/>
            <a:ext cx="5273470" cy="5309554"/>
          </a:xfrm>
          <a:prstGeom prst="rect">
            <a:avLst/>
          </a:prstGeom>
        </p:spPr>
      </p:pic>
      <p:sp>
        <p:nvSpPr>
          <p:cNvPr id="8" name="Title 1">
            <a:extLst>
              <a:ext uri="{FF2B5EF4-FFF2-40B4-BE49-F238E27FC236}">
                <a16:creationId xmlns:a16="http://schemas.microsoft.com/office/drawing/2014/main" id="{82BD6561-3BB6-6B9B-9E42-9D5CAC25BEF0}"/>
              </a:ext>
            </a:extLst>
          </p:cNvPr>
          <p:cNvSpPr>
            <a:spLocks noGrp="1"/>
          </p:cNvSpPr>
          <p:nvPr>
            <p:ph type="title"/>
          </p:nvPr>
        </p:nvSpPr>
        <p:spPr>
          <a:xfrm>
            <a:off x="956439" y="215124"/>
            <a:ext cx="9071815" cy="1168225"/>
          </a:xfrm>
        </p:spPr>
        <p:txBody>
          <a:bodyPr vert="horz" lIns="91440" tIns="45720" rIns="91440" bIns="45720" rtlCol="0" anchor="ctr">
            <a:noAutofit/>
          </a:bodyPr>
          <a:lstStyle/>
          <a:p>
            <a:r>
              <a:rPr lang="en-US" sz="3800" b="1" u="sng" dirty="0">
                <a:solidFill>
                  <a:schemeClr val="bg1"/>
                </a:solidFill>
                <a:highlight>
                  <a:srgbClr val="800000"/>
                </a:highlight>
              </a:rPr>
              <a:t>DEVELOPMENT PHASE:</a:t>
            </a:r>
            <a:r>
              <a:rPr lang="en-US" sz="3800" b="1" u="sng" kern="1200" dirty="0">
                <a:solidFill>
                  <a:schemeClr val="bg1"/>
                </a:solidFill>
                <a:highlight>
                  <a:srgbClr val="800000"/>
                </a:highlight>
                <a:latin typeface="+mj-lt"/>
                <a:ea typeface="+mj-ea"/>
                <a:cs typeface="+mj-cs"/>
              </a:rPr>
              <a:t>EDA PROCESS - 2</a:t>
            </a:r>
            <a:endParaRPr lang="en-US" sz="3800" b="1" kern="1200" dirty="0">
              <a:solidFill>
                <a:schemeClr val="bg1"/>
              </a:solidFill>
              <a:highlight>
                <a:srgbClr val="800000"/>
              </a:highlight>
              <a:latin typeface="+mj-lt"/>
              <a:ea typeface="+mj-ea"/>
              <a:cs typeface="+mj-cs"/>
            </a:endParaRPr>
          </a:p>
        </p:txBody>
      </p:sp>
    </p:spTree>
    <p:extLst>
      <p:ext uri="{BB962C8B-B14F-4D97-AF65-F5344CB8AC3E}">
        <p14:creationId xmlns:p14="http://schemas.microsoft.com/office/powerpoint/2010/main" val="369692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764A9-3340-3B9D-79A2-3C1CACF3C27B}"/>
            </a:ext>
          </a:extLst>
        </p:cNvPr>
        <p:cNvGrpSpPr/>
        <p:nvPr/>
      </p:nvGrpSpPr>
      <p:grpSpPr>
        <a:xfrm>
          <a:off x="0" y="0"/>
          <a:ext cx="0" cy="0"/>
          <a:chOff x="0" y="0"/>
          <a:chExt cx="0" cy="0"/>
        </a:xfrm>
      </p:grpSpPr>
      <p:pic>
        <p:nvPicPr>
          <p:cNvPr id="18" name="Picture 17" descr="Hands holding each other's wrists and interlinked to form a circle">
            <a:extLst>
              <a:ext uri="{FF2B5EF4-FFF2-40B4-BE49-F238E27FC236}">
                <a16:creationId xmlns:a16="http://schemas.microsoft.com/office/drawing/2014/main" id="{45182D69-9857-86F9-4DDF-3AB54E11198E}"/>
              </a:ext>
            </a:extLst>
          </p:cNvPr>
          <p:cNvPicPr>
            <a:picLocks noChangeAspect="1"/>
          </p:cNvPicPr>
          <p:nvPr/>
        </p:nvPicPr>
        <p:blipFill>
          <a:blip r:embed="rId2">
            <a:alphaModFix amt="8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BEEBDFC-5C33-B510-D8AC-B11BBA69E048}"/>
              </a:ext>
            </a:extLst>
          </p:cNvPr>
          <p:cNvSpPr>
            <a:spLocks noGrp="1"/>
          </p:cNvSpPr>
          <p:nvPr>
            <p:ph type="ctrTitle"/>
          </p:nvPr>
        </p:nvSpPr>
        <p:spPr>
          <a:xfrm>
            <a:off x="838200" y="365126"/>
            <a:ext cx="3962400" cy="850832"/>
          </a:xfrm>
        </p:spPr>
        <p:txBody>
          <a:bodyPr vert="horz" lIns="91440" tIns="45720" rIns="91440" bIns="45720" rtlCol="0" anchor="ctr">
            <a:normAutofit/>
          </a:bodyPr>
          <a:lstStyle/>
          <a:p>
            <a:pPr algn="l"/>
            <a:r>
              <a:rPr lang="en-US" sz="3800" b="1" u="sng" dirty="0">
                <a:solidFill>
                  <a:schemeClr val="bg1"/>
                </a:solidFill>
                <a:highlight>
                  <a:srgbClr val="800000"/>
                </a:highlight>
              </a:rPr>
              <a:t>MEET OUR TEAM</a:t>
            </a:r>
          </a:p>
        </p:txBody>
      </p:sp>
      <p:sp>
        <p:nvSpPr>
          <p:cNvPr id="3" name="Subtitle 2">
            <a:extLst>
              <a:ext uri="{FF2B5EF4-FFF2-40B4-BE49-F238E27FC236}">
                <a16:creationId xmlns:a16="http://schemas.microsoft.com/office/drawing/2014/main" id="{C14385A2-454B-F436-37DE-36C04002DC08}"/>
              </a:ext>
            </a:extLst>
          </p:cNvPr>
          <p:cNvSpPr>
            <a:spLocks noGrp="1"/>
          </p:cNvSpPr>
          <p:nvPr>
            <p:ph type="subTitle" idx="1"/>
          </p:nvPr>
        </p:nvSpPr>
        <p:spPr>
          <a:xfrm>
            <a:off x="838200" y="1391055"/>
            <a:ext cx="3597613" cy="4785908"/>
          </a:xfrm>
        </p:spPr>
        <p:txBody>
          <a:bodyPr vert="horz" lIns="91440" tIns="45720" rIns="91440" bIns="45720" rtlCol="0">
            <a:normAutofit/>
          </a:bodyPr>
          <a:lstStyle/>
          <a:p>
            <a:pPr marL="342900" indent="-228600" algn="l">
              <a:buFont typeface="Arial" panose="020B0604020202020204" pitchFamily="34" charset="0"/>
              <a:buChar char="•"/>
            </a:pPr>
            <a:r>
              <a:rPr lang="en-US" sz="2800" b="1" u="sng" dirty="0">
                <a:solidFill>
                  <a:schemeClr val="bg1"/>
                </a:solidFill>
              </a:rPr>
              <a:t>Abhishek</a:t>
            </a:r>
            <a:br>
              <a:rPr lang="en-US" sz="1700" dirty="0">
                <a:solidFill>
                  <a:schemeClr val="bg1"/>
                </a:solidFill>
              </a:rPr>
            </a:br>
            <a:r>
              <a:rPr lang="en-US" sz="1700" dirty="0">
                <a:solidFill>
                  <a:schemeClr val="bg1"/>
                </a:solidFill>
              </a:rPr>
              <a:t>Project leader</a:t>
            </a:r>
          </a:p>
          <a:p>
            <a:pPr algn="l"/>
            <a:endParaRPr lang="en-US" sz="1700" dirty="0">
              <a:solidFill>
                <a:srgbClr val="FFFFFF"/>
              </a:solidFill>
            </a:endParaRPr>
          </a:p>
          <a:p>
            <a:pPr algn="l"/>
            <a:br>
              <a:rPr lang="en-US" sz="1700" dirty="0">
                <a:solidFill>
                  <a:srgbClr val="FFFFFF"/>
                </a:solidFill>
              </a:rPr>
            </a:br>
            <a:br>
              <a:rPr lang="en-US" sz="1700" dirty="0">
                <a:solidFill>
                  <a:srgbClr val="FFFFFF"/>
                </a:solidFill>
              </a:rPr>
            </a:br>
            <a:endParaRPr lang="en-US" sz="1700" dirty="0">
              <a:solidFill>
                <a:srgbClr val="FFFFFF"/>
              </a:solidFill>
            </a:endParaRPr>
          </a:p>
          <a:p>
            <a:pPr algn="l"/>
            <a:br>
              <a:rPr lang="en-US" sz="1700" dirty="0">
                <a:solidFill>
                  <a:srgbClr val="FFFFFF"/>
                </a:solidFill>
              </a:rPr>
            </a:br>
            <a:endParaRPr lang="en-US" sz="1700" dirty="0">
              <a:solidFill>
                <a:srgbClr val="FFFFFF"/>
              </a:solidFill>
            </a:endParaRPr>
          </a:p>
          <a:p>
            <a:pPr marL="342900" indent="-228600" algn="l">
              <a:buFont typeface="Arial" panose="020B0604020202020204" pitchFamily="34" charset="0"/>
              <a:buChar char="•"/>
            </a:pPr>
            <a:r>
              <a:rPr lang="en-US" sz="2800" b="1" u="sng" dirty="0">
                <a:solidFill>
                  <a:srgbClr val="FFFFFF"/>
                </a:solidFill>
              </a:rPr>
              <a:t>Selvi Patel</a:t>
            </a:r>
            <a:br>
              <a:rPr lang="en-US" sz="1700" dirty="0">
                <a:solidFill>
                  <a:srgbClr val="FFFFFF"/>
                </a:solidFill>
              </a:rPr>
            </a:br>
            <a:r>
              <a:rPr lang="en-US" sz="1700" dirty="0">
                <a:solidFill>
                  <a:srgbClr val="FFFFFF"/>
                </a:solidFill>
              </a:rPr>
              <a:t>Developer</a:t>
            </a:r>
          </a:p>
          <a:p>
            <a:pPr indent="-228600" algn="l">
              <a:buFont typeface="Arial" panose="020B0604020202020204" pitchFamily="34" charset="0"/>
              <a:buChar char="•"/>
            </a:pPr>
            <a:endParaRPr lang="en-US" sz="1700" dirty="0">
              <a:solidFill>
                <a:srgbClr val="FFFFFF"/>
              </a:solidFill>
            </a:endParaRPr>
          </a:p>
          <a:p>
            <a:pPr algn="l"/>
            <a:endParaRPr lang="en-US" sz="1700" dirty="0">
              <a:solidFill>
                <a:srgbClr val="FFFFFF"/>
              </a:solidFill>
            </a:endParaRPr>
          </a:p>
          <a:p>
            <a:pPr indent="-228600" algn="l">
              <a:buFont typeface="Arial" panose="020B0604020202020204" pitchFamily="34" charset="0"/>
              <a:buChar char="•"/>
            </a:pPr>
            <a:endParaRPr lang="en-US" sz="1700" dirty="0">
              <a:solidFill>
                <a:srgbClr val="FFFFFF"/>
              </a:solidFill>
            </a:endParaRPr>
          </a:p>
        </p:txBody>
      </p:sp>
      <p:sp>
        <p:nvSpPr>
          <p:cNvPr id="17" name="Subtitle 2">
            <a:extLst>
              <a:ext uri="{FF2B5EF4-FFF2-40B4-BE49-F238E27FC236}">
                <a16:creationId xmlns:a16="http://schemas.microsoft.com/office/drawing/2014/main" id="{EC067C56-61B8-17E1-55BD-B463AF129858}"/>
              </a:ext>
            </a:extLst>
          </p:cNvPr>
          <p:cNvSpPr txBox="1">
            <a:spLocks/>
          </p:cNvSpPr>
          <p:nvPr/>
        </p:nvSpPr>
        <p:spPr>
          <a:xfrm>
            <a:off x="5445868" y="1391055"/>
            <a:ext cx="3597613" cy="47859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00050" indent="-285750" algn="l">
              <a:buFont typeface="Arial" panose="020B0604020202020204" pitchFamily="34" charset="0"/>
              <a:buChar char="•"/>
            </a:pPr>
            <a:r>
              <a:rPr lang="en-US" sz="2800" b="1" u="sng" dirty="0">
                <a:solidFill>
                  <a:srgbClr val="FFFFFF"/>
                </a:solidFill>
              </a:rPr>
              <a:t>Muskan Sharma</a:t>
            </a:r>
            <a:br>
              <a:rPr lang="en-US" sz="1700" dirty="0">
                <a:solidFill>
                  <a:srgbClr val="FFFFFF"/>
                </a:solidFill>
              </a:rPr>
            </a:br>
            <a:r>
              <a:rPr lang="en-US" sz="1700" dirty="0">
                <a:solidFill>
                  <a:srgbClr val="FFFFFF"/>
                </a:solidFill>
              </a:rPr>
              <a:t>Developer</a:t>
            </a:r>
          </a:p>
          <a:p>
            <a:pPr indent="-228600" algn="l">
              <a:buFont typeface="Arial" panose="020B0604020202020204" pitchFamily="34" charset="0"/>
              <a:buChar char="•"/>
            </a:pPr>
            <a:endParaRPr lang="en-US" sz="1700" dirty="0">
              <a:solidFill>
                <a:srgbClr val="FFFFFF"/>
              </a:solidFill>
            </a:endParaRPr>
          </a:p>
          <a:p>
            <a:pPr indent="-228600" algn="l">
              <a:buFont typeface="Arial" panose="020B0604020202020204" pitchFamily="34" charset="0"/>
              <a:buChar char="•"/>
            </a:pPr>
            <a:endParaRPr lang="en-US" sz="1700" dirty="0">
              <a:solidFill>
                <a:srgbClr val="FFFFFF"/>
              </a:solidFill>
            </a:endParaRPr>
          </a:p>
          <a:p>
            <a:pPr indent="-228600" algn="l">
              <a:buFont typeface="Arial" panose="020B0604020202020204" pitchFamily="34" charset="0"/>
              <a:buChar char="•"/>
            </a:pPr>
            <a:endParaRPr lang="en-US" sz="1700" dirty="0">
              <a:solidFill>
                <a:srgbClr val="FFFFFF"/>
              </a:solidFill>
            </a:endParaRPr>
          </a:p>
          <a:p>
            <a:pPr indent="-228600" algn="l">
              <a:buFont typeface="Arial" panose="020B0604020202020204" pitchFamily="34" charset="0"/>
              <a:buChar char="•"/>
            </a:pPr>
            <a:endParaRPr lang="en-US" sz="1700" dirty="0">
              <a:solidFill>
                <a:srgbClr val="FFFFFF"/>
              </a:solidFill>
            </a:endParaRPr>
          </a:p>
          <a:p>
            <a:pPr indent="-228600" algn="l">
              <a:buFont typeface="Arial" panose="020B0604020202020204" pitchFamily="34" charset="0"/>
              <a:buChar char="•"/>
            </a:pPr>
            <a:endParaRPr lang="en-US" sz="1700" dirty="0">
              <a:solidFill>
                <a:srgbClr val="FFFFFF"/>
              </a:solidFill>
            </a:endParaRPr>
          </a:p>
          <a:p>
            <a:pPr marL="342900" indent="-228600" algn="l">
              <a:buFont typeface="Arial" panose="020B0604020202020204" pitchFamily="34" charset="0"/>
              <a:buChar char="•"/>
            </a:pPr>
            <a:r>
              <a:rPr lang="en-US" sz="2800" b="1" u="sng" dirty="0">
                <a:solidFill>
                  <a:srgbClr val="FFFFFF"/>
                </a:solidFill>
              </a:rPr>
              <a:t>Shen Zhang</a:t>
            </a:r>
            <a:br>
              <a:rPr lang="en-US" sz="1700" dirty="0">
                <a:solidFill>
                  <a:srgbClr val="FFFFFF"/>
                </a:solidFill>
              </a:rPr>
            </a:br>
            <a:r>
              <a:rPr lang="en-US" sz="1700" dirty="0">
                <a:solidFill>
                  <a:srgbClr val="FFFFFF"/>
                </a:solidFill>
              </a:rPr>
              <a:t>Data Analyst </a:t>
            </a:r>
          </a:p>
          <a:p>
            <a:pPr indent="-228600" algn="l">
              <a:buFont typeface="Arial" panose="020B0604020202020204" pitchFamily="34" charset="0"/>
              <a:buChar char="•"/>
            </a:pPr>
            <a:endParaRPr lang="en-US" sz="1700" dirty="0">
              <a:solidFill>
                <a:srgbClr val="FFFFFF"/>
              </a:solidFill>
            </a:endParaRPr>
          </a:p>
          <a:p>
            <a:pPr indent="-228600" algn="l">
              <a:buFont typeface="Arial" panose="020B0604020202020204" pitchFamily="34" charset="0"/>
              <a:buChar char="•"/>
            </a:pPr>
            <a:endParaRPr lang="en-US" sz="1700" dirty="0">
              <a:solidFill>
                <a:srgbClr val="FFFFFF"/>
              </a:solidFill>
            </a:endParaRPr>
          </a:p>
        </p:txBody>
      </p:sp>
      <p:pic>
        <p:nvPicPr>
          <p:cNvPr id="19" name="Picture 18" descr="A person in a suit&#10;&#10;Description automatically generated">
            <a:extLst>
              <a:ext uri="{FF2B5EF4-FFF2-40B4-BE49-F238E27FC236}">
                <a16:creationId xmlns:a16="http://schemas.microsoft.com/office/drawing/2014/main" id="{909E8A40-F696-5F59-5346-8C8C9E38AD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0659" y="1391055"/>
            <a:ext cx="1910181" cy="1923242"/>
          </a:xfrm>
          <a:prstGeom prst="rect">
            <a:avLst/>
          </a:prstGeom>
        </p:spPr>
      </p:pic>
      <p:pic>
        <p:nvPicPr>
          <p:cNvPr id="20" name="Picture 19" descr="A person standing on rocks by water&#10;&#10;Description automatically generated">
            <a:extLst>
              <a:ext uri="{FF2B5EF4-FFF2-40B4-BE49-F238E27FC236}">
                <a16:creationId xmlns:a16="http://schemas.microsoft.com/office/drawing/2014/main" id="{977E0F33-5B19-6768-03C3-5E8A4396F8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6357" y="1344670"/>
            <a:ext cx="1910181" cy="1923242"/>
          </a:xfrm>
          <a:prstGeom prst="rect">
            <a:avLst/>
          </a:prstGeom>
        </p:spPr>
      </p:pic>
      <p:pic>
        <p:nvPicPr>
          <p:cNvPr id="21" name="Picture 20" descr="A person standing under a tree&#10;&#10;Description automatically generated">
            <a:extLst>
              <a:ext uri="{FF2B5EF4-FFF2-40B4-BE49-F238E27FC236}">
                <a16:creationId xmlns:a16="http://schemas.microsoft.com/office/drawing/2014/main" id="{7CB92119-F965-A03B-FA9C-7A5734F5A4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0658" y="3963434"/>
            <a:ext cx="1910181" cy="1923242"/>
          </a:xfrm>
          <a:prstGeom prst="rect">
            <a:avLst/>
          </a:prstGeom>
        </p:spPr>
      </p:pic>
      <p:pic>
        <p:nvPicPr>
          <p:cNvPr id="23" name="Picture 22">
            <a:extLst>
              <a:ext uri="{FF2B5EF4-FFF2-40B4-BE49-F238E27FC236}">
                <a16:creationId xmlns:a16="http://schemas.microsoft.com/office/drawing/2014/main" id="{45C36EA8-8BAE-9CD9-057D-AE1C199A0D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69233" y="3963434"/>
            <a:ext cx="1910181" cy="1923242"/>
          </a:xfrm>
          <a:prstGeom prst="rect">
            <a:avLst/>
          </a:prstGeom>
        </p:spPr>
      </p:pic>
    </p:spTree>
    <p:extLst>
      <p:ext uri="{BB962C8B-B14F-4D97-AF65-F5344CB8AC3E}">
        <p14:creationId xmlns:p14="http://schemas.microsoft.com/office/powerpoint/2010/main" val="3763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C10E2-8BFF-EFD6-FC5A-4E319F4D5B3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0958FB9-A223-4522-22C6-66B454EF6BC9}"/>
              </a:ext>
            </a:extLst>
          </p:cNvPr>
          <p:cNvSpPr txBox="1">
            <a:spLocks/>
          </p:cNvSpPr>
          <p:nvPr/>
        </p:nvSpPr>
        <p:spPr>
          <a:xfrm>
            <a:off x="967992" y="1748413"/>
            <a:ext cx="4755738" cy="48944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400" dirty="0"/>
          </a:p>
          <a:p>
            <a:endParaRPr lang="en-US" sz="1400" dirty="0"/>
          </a:p>
          <a:p>
            <a:endParaRPr lang="en-US" sz="1400" dirty="0"/>
          </a:p>
          <a:p>
            <a:endParaRPr lang="en-US" sz="1400" dirty="0"/>
          </a:p>
          <a:p>
            <a:pPr algn="l"/>
            <a:r>
              <a:rPr lang="en-US" sz="1300" dirty="0"/>
              <a:t>In 2019, </a:t>
            </a:r>
            <a:r>
              <a:rPr lang="en-US" sz="1300" dirty="0">
                <a:solidFill>
                  <a:srgbClr val="374151"/>
                </a:solidFill>
                <a:latin typeface="__Inter_d65c78"/>
              </a:rPr>
              <a:t>The con</a:t>
            </a:r>
            <a:r>
              <a:rPr lang="en-US" sz="1300" b="0" i="0" dirty="0">
                <a:solidFill>
                  <a:srgbClr val="374151"/>
                </a:solidFill>
                <a:effectLst/>
                <a:latin typeface="__Inter_d65c78"/>
              </a:rPr>
              <a:t>centrations of all three pollutants are generally higher in the winter months (December, January, February) and lower in the summer months (June, July, August).</a:t>
            </a:r>
          </a:p>
          <a:p>
            <a:pPr algn="l">
              <a:buFont typeface="Arial" panose="020B0604020202020204" pitchFamily="34" charset="0"/>
              <a:buChar char="•"/>
            </a:pPr>
            <a:r>
              <a:rPr lang="en-US" sz="1300" b="0" i="0" dirty="0">
                <a:solidFill>
                  <a:srgbClr val="374151"/>
                </a:solidFill>
                <a:effectLst/>
                <a:latin typeface="__Inter_d65c78"/>
              </a:rPr>
              <a:t>This trend may be attributed to factors such as increased heating use in the winter, which leads to higher emissions, and lower levels of sunlight and atmospheric circulation in the winter, which can trap pollutants.</a:t>
            </a:r>
          </a:p>
          <a:p>
            <a:endParaRPr lang="en-US" sz="1300" dirty="0"/>
          </a:p>
          <a:p>
            <a:r>
              <a:rPr lang="en-US" sz="1300" dirty="0">
                <a:latin typeface="__Inter_36bd41"/>
              </a:rPr>
              <a:t>In 2020, </a:t>
            </a:r>
            <a:r>
              <a:rPr lang="en-US" sz="1300" b="0" i="0" dirty="0">
                <a:effectLst/>
                <a:latin typeface="__Inter_36bd41"/>
              </a:rPr>
              <a:t>Ozone and NO2 concentrations both peak in December and are lowest in June. CO concentration peaks in February and drops steadily throughout the year.</a:t>
            </a:r>
          </a:p>
          <a:p>
            <a:endParaRPr lang="en-US" sz="1300" dirty="0">
              <a:latin typeface="__Inter_36bd41"/>
            </a:endParaRPr>
          </a:p>
          <a:p>
            <a:pPr algn="l">
              <a:buFont typeface="Arial" panose="020B0604020202020204" pitchFamily="34" charset="0"/>
              <a:buChar char="•"/>
            </a:pPr>
            <a:r>
              <a:rPr lang="en-US" sz="1300" b="1" i="0" dirty="0">
                <a:solidFill>
                  <a:srgbClr val="374151"/>
                </a:solidFill>
                <a:effectLst/>
                <a:latin typeface="__Inter_d65c78"/>
              </a:rPr>
              <a:t>In 2021, </a:t>
            </a:r>
            <a:r>
              <a:rPr lang="en-US" sz="1300" b="0" i="0" dirty="0">
                <a:solidFill>
                  <a:srgbClr val="374151"/>
                </a:solidFill>
                <a:effectLst/>
                <a:latin typeface="__Inter_d65c78"/>
              </a:rPr>
              <a:t> The ozone  average monthly ozone concentrations show a declining trend from January to July with a spike in March. Concentrations remain relatively low for the rest of the year.</a:t>
            </a:r>
          </a:p>
          <a:p>
            <a:pPr algn="l">
              <a:buFont typeface="Arial" panose="020B0604020202020204" pitchFamily="34" charset="0"/>
              <a:buChar char="•"/>
            </a:pPr>
            <a:r>
              <a:rPr lang="en-US" sz="1300" b="1" i="0" dirty="0">
                <a:solidFill>
                  <a:srgbClr val="374151"/>
                </a:solidFill>
                <a:effectLst/>
                <a:latin typeface="__Inter_d65c78"/>
              </a:rPr>
              <a:t>CO:</a:t>
            </a:r>
            <a:r>
              <a:rPr lang="en-US" sz="1300" b="0" i="0" dirty="0">
                <a:solidFill>
                  <a:srgbClr val="374151"/>
                </a:solidFill>
                <a:effectLst/>
                <a:latin typeface="__Inter_d65c78"/>
              </a:rPr>
              <a:t> The average monthly CO concentrations remain relatively high throughout the year with a peak in February, followed by another peak in December. There are no significant dips observed in the trend.</a:t>
            </a:r>
          </a:p>
          <a:p>
            <a:pPr algn="l">
              <a:buFont typeface="Arial" panose="020B0604020202020204" pitchFamily="34" charset="0"/>
              <a:buChar char="•"/>
            </a:pPr>
            <a:r>
              <a:rPr lang="en-US" sz="1300" b="1" i="0" dirty="0">
                <a:solidFill>
                  <a:srgbClr val="374151"/>
                </a:solidFill>
                <a:effectLst/>
                <a:latin typeface="__Inter_d65c78"/>
              </a:rPr>
              <a:t>NO2:</a:t>
            </a:r>
            <a:r>
              <a:rPr lang="en-US" sz="1300" b="0" i="0" dirty="0">
                <a:solidFill>
                  <a:srgbClr val="374151"/>
                </a:solidFill>
                <a:effectLst/>
                <a:latin typeface="__Inter_d65c78"/>
              </a:rPr>
              <a:t> The average monthly NO2 concentrations show a relatively steady increase from January to December with a peak in December.</a:t>
            </a:r>
          </a:p>
          <a:p>
            <a:r>
              <a:rPr lang="en-US" sz="1400" dirty="0"/>
              <a:t> </a:t>
            </a:r>
          </a:p>
        </p:txBody>
      </p:sp>
      <p:sp>
        <p:nvSpPr>
          <p:cNvPr id="5" name="Title 1">
            <a:extLst>
              <a:ext uri="{FF2B5EF4-FFF2-40B4-BE49-F238E27FC236}">
                <a16:creationId xmlns:a16="http://schemas.microsoft.com/office/drawing/2014/main" id="{840F74EF-79ED-9C39-98FE-4A7C28F7BC5E}"/>
              </a:ext>
            </a:extLst>
          </p:cNvPr>
          <p:cNvSpPr txBox="1">
            <a:spLocks/>
          </p:cNvSpPr>
          <p:nvPr/>
        </p:nvSpPr>
        <p:spPr>
          <a:xfrm>
            <a:off x="6479823" y="1747539"/>
            <a:ext cx="4755738" cy="48944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a:t>In 2022,</a:t>
            </a:r>
            <a:r>
              <a:rPr lang="en-US" sz="1400" b="0" i="0">
                <a:effectLst/>
                <a:latin typeface="__Inter_36bd41"/>
              </a:rPr>
              <a:t> </a:t>
            </a:r>
            <a:r>
              <a:rPr lang="en-US" sz="1400" b="0" i="0">
                <a:solidFill>
                  <a:srgbClr val="374151"/>
                </a:solidFill>
                <a:effectLst/>
                <a:latin typeface="__Inter_d65c78"/>
              </a:rPr>
              <a:t> the chart highlights a seasonal variation in ozone concentrations, with higher levels in the latter part of the year. CO levels remain relatively constant, while NO2 concentration shows a steady increase over the year.</a:t>
            </a:r>
          </a:p>
          <a:p>
            <a:endParaRPr lang="en-US" sz="1400"/>
          </a:p>
          <a:p>
            <a:r>
              <a:rPr lang="en-US" sz="1400"/>
              <a:t> </a:t>
            </a:r>
            <a:r>
              <a:rPr lang="en-US" sz="1400">
                <a:latin typeface="__Inter_36bd41"/>
              </a:rPr>
              <a:t>In 2023, </a:t>
            </a:r>
            <a:r>
              <a:rPr lang="en-US" sz="1400" b="0" i="0">
                <a:solidFill>
                  <a:srgbClr val="374151"/>
                </a:solidFill>
                <a:effectLst/>
                <a:latin typeface="__Inter_d65c78"/>
              </a:rPr>
              <a:t> chart suggests that all three pollutants, Ozone, CO, and NO2, exhibit a seasonal trend, with peak concentrations occurring in the early months of the year (February and March). The concentrations of Ozone and CO then declined throughout the year, while the concentration of NO2 continued to increase.</a:t>
            </a:r>
          </a:p>
          <a:p>
            <a:endParaRPr lang="en-US" sz="1400">
              <a:latin typeface="__Inter_36bd41"/>
            </a:endParaRPr>
          </a:p>
          <a:p>
            <a:pPr marL="0" indent="0">
              <a:buNone/>
            </a:pPr>
            <a:r>
              <a:rPr lang="en-US" sz="1400" b="0" i="0">
                <a:effectLst/>
                <a:latin typeface="__Inter_36bd41"/>
              </a:rPr>
              <a:t>In general, </a:t>
            </a:r>
            <a:r>
              <a:rPr lang="en-US" sz="1400" b="0" i="0">
                <a:solidFill>
                  <a:srgbClr val="374151"/>
                </a:solidFill>
                <a:effectLst/>
                <a:latin typeface="__Inter_d65c78"/>
              </a:rPr>
              <a:t>The plot suggests that all three pollutants, Ozone, CO, and NO2, exhibit a seasonal trend, with peak concentrations occurring in the early months of the year (February and March). The concentrations of Ozone and CO then declined throughout the year, while the concentration of NO2 continued to increase</a:t>
            </a:r>
            <a:endParaRPr lang="en-US" sz="1400" dirty="0"/>
          </a:p>
        </p:txBody>
      </p:sp>
      <p:sp>
        <p:nvSpPr>
          <p:cNvPr id="8" name="Title 1">
            <a:extLst>
              <a:ext uri="{FF2B5EF4-FFF2-40B4-BE49-F238E27FC236}">
                <a16:creationId xmlns:a16="http://schemas.microsoft.com/office/drawing/2014/main" id="{D431FA13-49FA-238E-C150-3E73AE0D13A6}"/>
              </a:ext>
            </a:extLst>
          </p:cNvPr>
          <p:cNvSpPr txBox="1">
            <a:spLocks/>
          </p:cNvSpPr>
          <p:nvPr/>
        </p:nvSpPr>
        <p:spPr>
          <a:xfrm>
            <a:off x="956439" y="979099"/>
            <a:ext cx="6690357" cy="808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u="sng">
              <a:solidFill>
                <a:schemeClr val="bg1"/>
              </a:solidFill>
              <a:highlight>
                <a:srgbClr val="800000"/>
              </a:highlight>
            </a:endParaRPr>
          </a:p>
          <a:p>
            <a:r>
              <a:rPr lang="en-US" sz="2800" b="1" u="sng">
                <a:solidFill>
                  <a:schemeClr val="bg1"/>
                </a:solidFill>
                <a:highlight>
                  <a:srgbClr val="800000"/>
                </a:highlight>
              </a:rPr>
              <a:t>Insights gained from time series analysis</a:t>
            </a:r>
            <a:endParaRPr lang="en-US" sz="2800" b="1" u="sng" dirty="0">
              <a:solidFill>
                <a:schemeClr val="bg1"/>
              </a:solidFill>
              <a:highlight>
                <a:srgbClr val="800000"/>
              </a:highlight>
            </a:endParaRPr>
          </a:p>
        </p:txBody>
      </p:sp>
      <p:sp>
        <p:nvSpPr>
          <p:cNvPr id="6" name="Title 1">
            <a:extLst>
              <a:ext uri="{FF2B5EF4-FFF2-40B4-BE49-F238E27FC236}">
                <a16:creationId xmlns:a16="http://schemas.microsoft.com/office/drawing/2014/main" id="{C3601AB2-2D9E-4C62-5C54-E8B435D76C3C}"/>
              </a:ext>
            </a:extLst>
          </p:cNvPr>
          <p:cNvSpPr>
            <a:spLocks noGrp="1"/>
          </p:cNvSpPr>
          <p:nvPr>
            <p:ph type="title"/>
          </p:nvPr>
        </p:nvSpPr>
        <p:spPr>
          <a:xfrm>
            <a:off x="956439" y="215124"/>
            <a:ext cx="9071815" cy="1168225"/>
          </a:xfrm>
        </p:spPr>
        <p:txBody>
          <a:bodyPr vert="horz" lIns="91440" tIns="45720" rIns="91440" bIns="45720" rtlCol="0" anchor="ctr">
            <a:noAutofit/>
          </a:bodyPr>
          <a:lstStyle/>
          <a:p>
            <a:r>
              <a:rPr lang="en-US" sz="3800" b="1" u="sng" dirty="0">
                <a:solidFill>
                  <a:schemeClr val="bg1"/>
                </a:solidFill>
                <a:highlight>
                  <a:srgbClr val="800000"/>
                </a:highlight>
              </a:rPr>
              <a:t>DEVELOPMENT PHASE</a:t>
            </a:r>
            <a:endParaRPr lang="en-US" sz="3800" b="1" kern="1200" dirty="0">
              <a:solidFill>
                <a:schemeClr val="bg1"/>
              </a:solidFill>
              <a:highlight>
                <a:srgbClr val="800000"/>
              </a:highlight>
              <a:latin typeface="+mj-lt"/>
              <a:ea typeface="+mj-ea"/>
              <a:cs typeface="+mj-cs"/>
            </a:endParaRPr>
          </a:p>
        </p:txBody>
      </p:sp>
    </p:spTree>
    <p:extLst>
      <p:ext uri="{BB962C8B-B14F-4D97-AF65-F5344CB8AC3E}">
        <p14:creationId xmlns:p14="http://schemas.microsoft.com/office/powerpoint/2010/main" val="3795241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0B57-7B36-70DB-957B-3D984B0E104E}"/>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23A4038B-7340-8D8D-2617-D684C661645C}"/>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 y="-44847"/>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7B4971-A9B5-B090-FDFA-AD645E21E932}"/>
              </a:ext>
            </a:extLst>
          </p:cNvPr>
          <p:cNvSpPr>
            <a:spLocks noGrp="1"/>
          </p:cNvSpPr>
          <p:nvPr>
            <p:ph type="title"/>
          </p:nvPr>
        </p:nvSpPr>
        <p:spPr>
          <a:xfrm>
            <a:off x="686834" y="1153572"/>
            <a:ext cx="10683530" cy="4461163"/>
          </a:xfrm>
        </p:spPr>
        <p:txBody>
          <a:bodyPr>
            <a:normAutofit/>
          </a:bodyPr>
          <a:lstStyle/>
          <a:p>
            <a:r>
              <a:rPr lang="en-US" sz="3100" b="1" u="sng" dirty="0">
                <a:solidFill>
                  <a:srgbClr val="FFFFFF"/>
                </a:solidFill>
              </a:rPr>
              <a:t>WEEK 8:  RESEARCH ON TOP3S(2022-24)</a:t>
            </a:r>
          </a:p>
        </p:txBody>
      </p:sp>
      <p:sp>
        <p:nvSpPr>
          <p:cNvPr id="3" name="Content Placeholder 2">
            <a:extLst>
              <a:ext uri="{FF2B5EF4-FFF2-40B4-BE49-F238E27FC236}">
                <a16:creationId xmlns:a16="http://schemas.microsoft.com/office/drawing/2014/main" id="{A3B5D3FB-A732-39EC-050B-5CE81F988257}"/>
              </a:ext>
            </a:extLst>
          </p:cNvPr>
          <p:cNvSpPr>
            <a:spLocks noGrp="1"/>
          </p:cNvSpPr>
          <p:nvPr>
            <p:ph idx="1"/>
          </p:nvPr>
        </p:nvSpPr>
        <p:spPr>
          <a:xfrm>
            <a:off x="821635" y="373316"/>
            <a:ext cx="10548729" cy="770317"/>
          </a:xfrm>
        </p:spPr>
        <p:txBody>
          <a:bodyPr anchor="ctr">
            <a:noAutofit/>
          </a:bodyPr>
          <a:lstStyle/>
          <a:p>
            <a:pPr marL="0" indent="0">
              <a:buNone/>
            </a:pPr>
            <a:r>
              <a:rPr lang="en-US" sz="3800" b="1" u="sng" dirty="0">
                <a:solidFill>
                  <a:schemeClr val="bg1"/>
                </a:solidFill>
                <a:highlight>
                  <a:srgbClr val="800000"/>
                </a:highlight>
              </a:rPr>
              <a:t>REGRESSION MODEL FOR CO AND OZONE- RANDOM FOREST REGRESSSOR</a:t>
            </a:r>
          </a:p>
        </p:txBody>
      </p:sp>
      <p:pic>
        <p:nvPicPr>
          <p:cNvPr id="5" name="Picture 4">
            <a:extLst>
              <a:ext uri="{FF2B5EF4-FFF2-40B4-BE49-F238E27FC236}">
                <a16:creationId xmlns:a16="http://schemas.microsoft.com/office/drawing/2014/main" id="{A3B9CD02-647B-43FF-80F5-46C64E72FDAE}"/>
              </a:ext>
            </a:extLst>
          </p:cNvPr>
          <p:cNvPicPr>
            <a:picLocks noChangeAspect="1"/>
          </p:cNvPicPr>
          <p:nvPr/>
        </p:nvPicPr>
        <p:blipFill>
          <a:blip r:embed="rId3"/>
          <a:stretch>
            <a:fillRect/>
          </a:stretch>
        </p:blipFill>
        <p:spPr>
          <a:xfrm>
            <a:off x="686834" y="1442048"/>
            <a:ext cx="10683529" cy="4162748"/>
          </a:xfrm>
          <a:prstGeom prst="rect">
            <a:avLst/>
          </a:prstGeom>
        </p:spPr>
      </p:pic>
      <p:sp>
        <p:nvSpPr>
          <p:cNvPr id="6" name="Content Placeholder 2">
            <a:extLst>
              <a:ext uri="{FF2B5EF4-FFF2-40B4-BE49-F238E27FC236}">
                <a16:creationId xmlns:a16="http://schemas.microsoft.com/office/drawing/2014/main" id="{04A3B45E-67E6-E319-FA77-D2563ED68E15}"/>
              </a:ext>
            </a:extLst>
          </p:cNvPr>
          <p:cNvSpPr txBox="1">
            <a:spLocks/>
          </p:cNvSpPr>
          <p:nvPr/>
        </p:nvSpPr>
        <p:spPr>
          <a:xfrm>
            <a:off x="821634" y="5614735"/>
            <a:ext cx="10548729" cy="7703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rPr>
              <a:t>It's important to note that the model's predictions are just that - predictions - and they may not perfectly reflect the actual concentrations that will be observed in 2025.</a:t>
            </a:r>
          </a:p>
        </p:txBody>
      </p:sp>
    </p:spTree>
    <p:extLst>
      <p:ext uri="{BB962C8B-B14F-4D97-AF65-F5344CB8AC3E}">
        <p14:creationId xmlns:p14="http://schemas.microsoft.com/office/powerpoint/2010/main" val="3753931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516EB-1130-F189-14BE-373794547550}"/>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87EC0105-7EFF-9044-AD6D-488891359E5C}"/>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1255221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D7DBB98-7E82-5A0A-684A-AECD987B7FA5}"/>
              </a:ext>
            </a:extLst>
          </p:cNvPr>
          <p:cNvSpPr>
            <a:spLocks noGrp="1"/>
          </p:cNvSpPr>
          <p:nvPr>
            <p:ph type="title"/>
          </p:nvPr>
        </p:nvSpPr>
        <p:spPr>
          <a:xfrm>
            <a:off x="686834" y="1153572"/>
            <a:ext cx="10683530" cy="4461163"/>
          </a:xfrm>
        </p:spPr>
        <p:txBody>
          <a:bodyPr>
            <a:normAutofit/>
          </a:bodyPr>
          <a:lstStyle/>
          <a:p>
            <a:r>
              <a:rPr lang="en-US" sz="3100" b="1" u="sng" dirty="0">
                <a:solidFill>
                  <a:srgbClr val="FFFFFF"/>
                </a:solidFill>
              </a:rPr>
              <a:t>WEEK 8:  RESEARCH ON TOP3S(2022-24)</a:t>
            </a:r>
          </a:p>
        </p:txBody>
      </p:sp>
      <p:sp>
        <p:nvSpPr>
          <p:cNvPr id="3" name="Content Placeholder 2">
            <a:extLst>
              <a:ext uri="{FF2B5EF4-FFF2-40B4-BE49-F238E27FC236}">
                <a16:creationId xmlns:a16="http://schemas.microsoft.com/office/drawing/2014/main" id="{6EDC8FAC-B3A6-DCC0-94C4-7CC3237234FC}"/>
              </a:ext>
            </a:extLst>
          </p:cNvPr>
          <p:cNvSpPr>
            <a:spLocks noGrp="1"/>
          </p:cNvSpPr>
          <p:nvPr>
            <p:ph idx="1"/>
          </p:nvPr>
        </p:nvSpPr>
        <p:spPr>
          <a:xfrm>
            <a:off x="821635" y="373316"/>
            <a:ext cx="10548729" cy="770317"/>
          </a:xfrm>
        </p:spPr>
        <p:txBody>
          <a:bodyPr anchor="ctr">
            <a:noAutofit/>
          </a:bodyPr>
          <a:lstStyle/>
          <a:p>
            <a:pPr marL="0" indent="0">
              <a:buNone/>
            </a:pPr>
            <a:r>
              <a:rPr lang="en-US" sz="3800" b="1" dirty="0">
                <a:solidFill>
                  <a:schemeClr val="bg1"/>
                </a:solidFill>
                <a:highlight>
                  <a:srgbClr val="800000"/>
                </a:highlight>
              </a:rPr>
              <a:t>REGRESSION MODEL FOR NO2 –GRADIENT BOOSTING REGRESSION</a:t>
            </a:r>
          </a:p>
        </p:txBody>
      </p:sp>
      <p:sp>
        <p:nvSpPr>
          <p:cNvPr id="6" name="Content Placeholder 2">
            <a:extLst>
              <a:ext uri="{FF2B5EF4-FFF2-40B4-BE49-F238E27FC236}">
                <a16:creationId xmlns:a16="http://schemas.microsoft.com/office/drawing/2014/main" id="{70ABA37D-033B-038B-2ACA-88928CE08CBD}"/>
              </a:ext>
            </a:extLst>
          </p:cNvPr>
          <p:cNvSpPr txBox="1">
            <a:spLocks/>
          </p:cNvSpPr>
          <p:nvPr/>
        </p:nvSpPr>
        <p:spPr>
          <a:xfrm>
            <a:off x="821634" y="5614735"/>
            <a:ext cx="10548729" cy="7703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rPr>
              <a:t> It's important to note that the model's predictions are just that - predictions - and they may not perfectly reflect the actual concentrations that will be observed in 2025.</a:t>
            </a:r>
          </a:p>
        </p:txBody>
      </p:sp>
      <p:pic>
        <p:nvPicPr>
          <p:cNvPr id="9" name="Picture 8">
            <a:extLst>
              <a:ext uri="{FF2B5EF4-FFF2-40B4-BE49-F238E27FC236}">
                <a16:creationId xmlns:a16="http://schemas.microsoft.com/office/drawing/2014/main" id="{ABF13803-330C-7394-B9E3-7DAE7D7AEC7B}"/>
              </a:ext>
            </a:extLst>
          </p:cNvPr>
          <p:cNvPicPr>
            <a:picLocks noChangeAspect="1"/>
          </p:cNvPicPr>
          <p:nvPr/>
        </p:nvPicPr>
        <p:blipFill>
          <a:blip r:embed="rId3"/>
          <a:stretch>
            <a:fillRect/>
          </a:stretch>
        </p:blipFill>
        <p:spPr>
          <a:xfrm>
            <a:off x="821634" y="1540565"/>
            <a:ext cx="10548729" cy="4018620"/>
          </a:xfrm>
          <a:prstGeom prst="rect">
            <a:avLst/>
          </a:prstGeom>
        </p:spPr>
      </p:pic>
    </p:spTree>
    <p:extLst>
      <p:ext uri="{BB962C8B-B14F-4D97-AF65-F5344CB8AC3E}">
        <p14:creationId xmlns:p14="http://schemas.microsoft.com/office/powerpoint/2010/main" val="1212051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8483D-DF56-8B3C-8BE9-F35313A1AE19}"/>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47BDD4F0-6526-5107-537F-9B43CA7BA1F7}"/>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9F1D70-2E51-AB4F-B51A-379E22C5744A}"/>
              </a:ext>
            </a:extLst>
          </p:cNvPr>
          <p:cNvSpPr>
            <a:spLocks noGrp="1"/>
          </p:cNvSpPr>
          <p:nvPr>
            <p:ph type="title"/>
          </p:nvPr>
        </p:nvSpPr>
        <p:spPr>
          <a:xfrm>
            <a:off x="686834" y="1153572"/>
            <a:ext cx="10683530" cy="4461163"/>
          </a:xfrm>
        </p:spPr>
        <p:txBody>
          <a:bodyPr>
            <a:normAutofit/>
          </a:bodyPr>
          <a:lstStyle/>
          <a:p>
            <a:r>
              <a:rPr lang="en-US" sz="3100" b="1" u="sng" dirty="0">
                <a:solidFill>
                  <a:srgbClr val="FFFFFF"/>
                </a:solidFill>
              </a:rPr>
              <a:t>WEEK 8:  RESEARCH ON TOP3S(2022-24)</a:t>
            </a:r>
          </a:p>
        </p:txBody>
      </p:sp>
      <p:sp>
        <p:nvSpPr>
          <p:cNvPr id="3" name="Content Placeholder 2">
            <a:extLst>
              <a:ext uri="{FF2B5EF4-FFF2-40B4-BE49-F238E27FC236}">
                <a16:creationId xmlns:a16="http://schemas.microsoft.com/office/drawing/2014/main" id="{E42AEFA5-E125-E628-5331-7D28ED2BCC4C}"/>
              </a:ext>
            </a:extLst>
          </p:cNvPr>
          <p:cNvSpPr>
            <a:spLocks noGrp="1"/>
          </p:cNvSpPr>
          <p:nvPr>
            <p:ph idx="1"/>
          </p:nvPr>
        </p:nvSpPr>
        <p:spPr>
          <a:xfrm>
            <a:off x="821635" y="373316"/>
            <a:ext cx="10548729" cy="770317"/>
          </a:xfrm>
        </p:spPr>
        <p:txBody>
          <a:bodyPr anchor="ctr">
            <a:normAutofit/>
          </a:bodyPr>
          <a:lstStyle/>
          <a:p>
            <a:pPr marL="0" indent="0">
              <a:buNone/>
            </a:pPr>
            <a:r>
              <a:rPr lang="en-US" sz="3800" b="1" dirty="0">
                <a:solidFill>
                  <a:schemeClr val="bg1"/>
                </a:solidFill>
                <a:highlight>
                  <a:srgbClr val="800000"/>
                </a:highlight>
              </a:rPr>
              <a:t>TESTING PHASE:PREDICTIVE MODELING</a:t>
            </a:r>
          </a:p>
        </p:txBody>
      </p:sp>
      <p:pic>
        <p:nvPicPr>
          <p:cNvPr id="10" name="Picture 9" descr="A graph showing the amount of co in a graph&#10;&#10;Description automatically generated with medium confidence">
            <a:extLst>
              <a:ext uri="{FF2B5EF4-FFF2-40B4-BE49-F238E27FC236}">
                <a16:creationId xmlns:a16="http://schemas.microsoft.com/office/drawing/2014/main" id="{177441A1-7EFA-8CBD-F79F-AB1891E5F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35" y="1243265"/>
            <a:ext cx="10683528" cy="4114128"/>
          </a:xfrm>
          <a:prstGeom prst="rect">
            <a:avLst/>
          </a:prstGeom>
        </p:spPr>
      </p:pic>
      <p:sp>
        <p:nvSpPr>
          <p:cNvPr id="11" name="Content Placeholder 2">
            <a:extLst>
              <a:ext uri="{FF2B5EF4-FFF2-40B4-BE49-F238E27FC236}">
                <a16:creationId xmlns:a16="http://schemas.microsoft.com/office/drawing/2014/main" id="{65018483-D797-2AF7-CAF6-10E6EF3ABD3A}"/>
              </a:ext>
            </a:extLst>
          </p:cNvPr>
          <p:cNvSpPr txBox="1">
            <a:spLocks/>
          </p:cNvSpPr>
          <p:nvPr/>
        </p:nvSpPr>
        <p:spPr>
          <a:xfrm>
            <a:off x="821634" y="5614735"/>
            <a:ext cx="10548729" cy="770317"/>
          </a:xfrm>
          <a:prstGeom prst="rect">
            <a:avLst/>
          </a:prstGeom>
        </p:spPr>
        <p:txBody>
          <a:bodyPr vert="horz" lIns="91440" tIns="45720" rIns="91440" bIns="45720" rtlCol="0" anchor="ctr">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bg1"/>
                </a:solidFill>
              </a:rPr>
              <a:t>The line on the graph shows that the predicted CO concentration is expected to fluctuate throughout the year, with peaks in the summer months and troughs in the winter months. The mean squared error is a measure of how well the model fits the data, and a lower MSE indicates a better fit. In this case, the MSE is 0.0119, which suggests that the model fits the data well.</a:t>
            </a:r>
          </a:p>
        </p:txBody>
      </p:sp>
    </p:spTree>
    <p:extLst>
      <p:ext uri="{BB962C8B-B14F-4D97-AF65-F5344CB8AC3E}">
        <p14:creationId xmlns:p14="http://schemas.microsoft.com/office/powerpoint/2010/main" val="1504869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16BEE-BF79-3941-50A1-6E3D54348D97}"/>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FEA4B2EB-14EE-E5D7-31F4-F35490803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CEC7FA-9B8B-AC4F-B117-FB22A11FE68C}"/>
              </a:ext>
            </a:extLst>
          </p:cNvPr>
          <p:cNvSpPr>
            <a:spLocks noGrp="1"/>
          </p:cNvSpPr>
          <p:nvPr>
            <p:ph type="title"/>
          </p:nvPr>
        </p:nvSpPr>
        <p:spPr>
          <a:xfrm>
            <a:off x="686834" y="1153572"/>
            <a:ext cx="10683530" cy="4461163"/>
          </a:xfrm>
        </p:spPr>
        <p:txBody>
          <a:bodyPr>
            <a:normAutofit/>
          </a:bodyPr>
          <a:lstStyle/>
          <a:p>
            <a:r>
              <a:rPr lang="en-US" sz="3100" b="1" u="sng" dirty="0">
                <a:solidFill>
                  <a:srgbClr val="FFFFFF"/>
                </a:solidFill>
              </a:rPr>
              <a:t>WEEK 8:  RESEARCH ON TOP3S(2022-24)</a:t>
            </a:r>
          </a:p>
        </p:txBody>
      </p:sp>
      <p:sp>
        <p:nvSpPr>
          <p:cNvPr id="7" name="Content Placeholder 2">
            <a:extLst>
              <a:ext uri="{FF2B5EF4-FFF2-40B4-BE49-F238E27FC236}">
                <a16:creationId xmlns:a16="http://schemas.microsoft.com/office/drawing/2014/main" id="{07600754-5AF8-CE13-6BE6-AEE6592A6058}"/>
              </a:ext>
            </a:extLst>
          </p:cNvPr>
          <p:cNvSpPr>
            <a:spLocks noGrp="1"/>
          </p:cNvSpPr>
          <p:nvPr>
            <p:ph idx="1"/>
          </p:nvPr>
        </p:nvSpPr>
        <p:spPr>
          <a:xfrm>
            <a:off x="821635" y="373316"/>
            <a:ext cx="10548729" cy="770317"/>
          </a:xfrm>
        </p:spPr>
        <p:txBody>
          <a:bodyPr anchor="ctr">
            <a:normAutofit/>
          </a:bodyPr>
          <a:lstStyle/>
          <a:p>
            <a:pPr marL="0" indent="0">
              <a:buNone/>
            </a:pPr>
            <a:r>
              <a:rPr lang="en-US" sz="3800" b="1" dirty="0">
                <a:solidFill>
                  <a:schemeClr val="bg1"/>
                </a:solidFill>
                <a:highlight>
                  <a:srgbClr val="800000"/>
                </a:highlight>
              </a:rPr>
              <a:t>TESTING PHASE:PREDICTIVE MODELING</a:t>
            </a:r>
          </a:p>
        </p:txBody>
      </p:sp>
      <p:pic>
        <p:nvPicPr>
          <p:cNvPr id="8" name="Picture 7" descr="A graph showing the amount of oxygen in the air&#10;&#10;Description automatically generated with medium confidence">
            <a:extLst>
              <a:ext uri="{FF2B5EF4-FFF2-40B4-BE49-F238E27FC236}">
                <a16:creationId xmlns:a16="http://schemas.microsoft.com/office/drawing/2014/main" id="{C7771421-19DD-7614-E796-D9DE80E28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34" y="1243265"/>
            <a:ext cx="10818332" cy="4070957"/>
          </a:xfrm>
          <a:prstGeom prst="rect">
            <a:avLst/>
          </a:prstGeom>
        </p:spPr>
      </p:pic>
      <p:sp>
        <p:nvSpPr>
          <p:cNvPr id="9" name="Content Placeholder 2">
            <a:extLst>
              <a:ext uri="{FF2B5EF4-FFF2-40B4-BE49-F238E27FC236}">
                <a16:creationId xmlns:a16="http://schemas.microsoft.com/office/drawing/2014/main" id="{A090CB5F-0A08-4E78-7176-87153BAC8681}"/>
              </a:ext>
            </a:extLst>
          </p:cNvPr>
          <p:cNvSpPr txBox="1">
            <a:spLocks/>
          </p:cNvSpPr>
          <p:nvPr/>
        </p:nvSpPr>
        <p:spPr>
          <a:xfrm>
            <a:off x="821634" y="5614735"/>
            <a:ext cx="10548729" cy="7703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solidFill>
                  <a:schemeClr val="bg1"/>
                </a:solidFill>
              </a:rPr>
              <a:t>The data points show a general downward trend throughout the year</a:t>
            </a:r>
          </a:p>
        </p:txBody>
      </p:sp>
    </p:spTree>
    <p:extLst>
      <p:ext uri="{BB962C8B-B14F-4D97-AF65-F5344CB8AC3E}">
        <p14:creationId xmlns:p14="http://schemas.microsoft.com/office/powerpoint/2010/main" val="936715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B84AD-163F-A6E8-D8E8-21910D60E0B3}"/>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8755234-8E4E-D0A7-86F9-5693949B8BAC}"/>
              </a:ext>
            </a:extLst>
          </p:cNvPr>
          <p:cNvPicPr>
            <a:picLocks noChangeAspect="1"/>
          </p:cNvPicPr>
          <p:nvPr/>
        </p:nvPicPr>
        <p:blipFill>
          <a:blip r:embed="rId2">
            <a:alphaModFix amt="70000"/>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22FDE5E0-73D7-D65D-4D0E-C9504A618D02}"/>
              </a:ext>
            </a:extLst>
          </p:cNvPr>
          <p:cNvSpPr>
            <a:spLocks noGrp="1"/>
          </p:cNvSpPr>
          <p:nvPr>
            <p:ph type="title"/>
          </p:nvPr>
        </p:nvSpPr>
        <p:spPr>
          <a:xfrm>
            <a:off x="686834" y="1153572"/>
            <a:ext cx="10683530" cy="4461163"/>
          </a:xfrm>
        </p:spPr>
        <p:txBody>
          <a:bodyPr>
            <a:normAutofit/>
          </a:bodyPr>
          <a:lstStyle/>
          <a:p>
            <a:r>
              <a:rPr lang="en-US" sz="3100" b="1" u="sng" dirty="0">
                <a:solidFill>
                  <a:srgbClr val="FFFFFF"/>
                </a:solidFill>
              </a:rPr>
              <a:t>WEEK 8:  RESEARCH ON TOP3S(2022-24)</a:t>
            </a:r>
          </a:p>
        </p:txBody>
      </p:sp>
      <p:sp>
        <p:nvSpPr>
          <p:cNvPr id="6" name="Content Placeholder 2">
            <a:extLst>
              <a:ext uri="{FF2B5EF4-FFF2-40B4-BE49-F238E27FC236}">
                <a16:creationId xmlns:a16="http://schemas.microsoft.com/office/drawing/2014/main" id="{41A5AD6B-453A-E648-0A9D-32AC091191A1}"/>
              </a:ext>
            </a:extLst>
          </p:cNvPr>
          <p:cNvSpPr>
            <a:spLocks noGrp="1"/>
          </p:cNvSpPr>
          <p:nvPr>
            <p:ph idx="1"/>
          </p:nvPr>
        </p:nvSpPr>
        <p:spPr>
          <a:xfrm>
            <a:off x="821635" y="373316"/>
            <a:ext cx="10548729" cy="770317"/>
          </a:xfrm>
        </p:spPr>
        <p:txBody>
          <a:bodyPr anchor="ctr">
            <a:normAutofit/>
          </a:bodyPr>
          <a:lstStyle/>
          <a:p>
            <a:pPr marL="0" indent="0">
              <a:buNone/>
            </a:pPr>
            <a:r>
              <a:rPr lang="en-US" sz="3800" b="1" dirty="0">
                <a:solidFill>
                  <a:schemeClr val="bg1"/>
                </a:solidFill>
                <a:highlight>
                  <a:srgbClr val="800000"/>
                </a:highlight>
              </a:rPr>
              <a:t>TESTING PHASE:PREDICTIVE MODELING</a:t>
            </a:r>
          </a:p>
        </p:txBody>
      </p:sp>
      <p:pic>
        <p:nvPicPr>
          <p:cNvPr id="8" name="Picture 7">
            <a:extLst>
              <a:ext uri="{FF2B5EF4-FFF2-40B4-BE49-F238E27FC236}">
                <a16:creationId xmlns:a16="http://schemas.microsoft.com/office/drawing/2014/main" id="{B47FBF8E-183D-A8E7-4C22-B7CC5BD8EC74}"/>
              </a:ext>
            </a:extLst>
          </p:cNvPr>
          <p:cNvPicPr>
            <a:picLocks noChangeAspect="1"/>
          </p:cNvPicPr>
          <p:nvPr/>
        </p:nvPicPr>
        <p:blipFill>
          <a:blip r:embed="rId3"/>
          <a:stretch>
            <a:fillRect/>
          </a:stretch>
        </p:blipFill>
        <p:spPr>
          <a:xfrm>
            <a:off x="548640" y="1243264"/>
            <a:ext cx="10821723" cy="4123865"/>
          </a:xfrm>
          <a:prstGeom prst="rect">
            <a:avLst/>
          </a:prstGeom>
        </p:spPr>
      </p:pic>
      <p:sp>
        <p:nvSpPr>
          <p:cNvPr id="9" name="Content Placeholder 2">
            <a:extLst>
              <a:ext uri="{FF2B5EF4-FFF2-40B4-BE49-F238E27FC236}">
                <a16:creationId xmlns:a16="http://schemas.microsoft.com/office/drawing/2014/main" id="{7CDC1D85-7D15-6F54-BE68-E30F78E832C5}"/>
              </a:ext>
            </a:extLst>
          </p:cNvPr>
          <p:cNvSpPr txBox="1">
            <a:spLocks/>
          </p:cNvSpPr>
          <p:nvPr/>
        </p:nvSpPr>
        <p:spPr>
          <a:xfrm>
            <a:off x="821634" y="5614735"/>
            <a:ext cx="10548729" cy="770317"/>
          </a:xfrm>
          <a:prstGeom prst="rect">
            <a:avLst/>
          </a:prstGeom>
        </p:spPr>
        <p:txBody>
          <a:bodyPr vert="horz" lIns="91440" tIns="45720" rIns="91440" bIns="45720" rtlCol="0" anchor="ct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bg1"/>
                </a:solidFill>
              </a:rPr>
              <a:t>The graph suggests a cyclical pattern of ozone concentration throughout the year, peaking during the summer months and dropping during the winter. This is likely due to factors like increased sunlight and warmer temperatures in the summer, which promote ozone formation. The exact timing and magnitude of these peaks and troughs may vary, depending on other factors like weather patterns, pollution levels, and regional variations.</a:t>
            </a:r>
          </a:p>
        </p:txBody>
      </p:sp>
    </p:spTree>
    <p:extLst>
      <p:ext uri="{BB962C8B-B14F-4D97-AF65-F5344CB8AC3E}">
        <p14:creationId xmlns:p14="http://schemas.microsoft.com/office/powerpoint/2010/main" val="1634345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a:extLst>
            <a:ext uri="{FF2B5EF4-FFF2-40B4-BE49-F238E27FC236}">
              <a16:creationId xmlns:a16="http://schemas.microsoft.com/office/drawing/2014/main" id="{3914D3EE-C513-164C-AFB2-84E4BD9F482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9CEBEC-A6FD-0B3F-5912-CA21D71F4046}"/>
              </a:ext>
            </a:extLst>
          </p:cNvPr>
          <p:cNvSpPr>
            <a:spLocks noGrp="1"/>
          </p:cNvSpPr>
          <p:nvPr>
            <p:ph type="title"/>
          </p:nvPr>
        </p:nvSpPr>
        <p:spPr>
          <a:xfrm>
            <a:off x="3750393" y="809298"/>
            <a:ext cx="7286652" cy="4829502"/>
          </a:xfrm>
        </p:spPr>
        <p:txBody>
          <a:bodyPr vert="horz" lIns="91440" tIns="45720" rIns="91440" bIns="45720" rtlCol="0" anchor="t">
            <a:normAutofit fontScale="90000"/>
          </a:bodyPr>
          <a:lstStyle/>
          <a:p>
            <a:pPr>
              <a:lnSpc>
                <a:spcPct val="90000"/>
              </a:lnSpc>
            </a:pPr>
            <a:r>
              <a:rPr lang="en-US" altLang="zh-CN" sz="1400" dirty="0">
                <a:solidFill>
                  <a:schemeClr val="tx1"/>
                </a:solidFill>
              </a:rPr>
              <a:t>·  </a:t>
            </a:r>
            <a:r>
              <a:rPr lang="en-US" sz="2000" dirty="0">
                <a:solidFill>
                  <a:schemeClr val="tx1"/>
                </a:solidFill>
              </a:rPr>
              <a:t>The </a:t>
            </a:r>
            <a:r>
              <a:rPr lang="en-US" altLang="zh-CN" sz="2000" dirty="0">
                <a:solidFill>
                  <a:schemeClr val="tx1"/>
                </a:solidFill>
              </a:rPr>
              <a:t>model</a:t>
            </a:r>
            <a:r>
              <a:rPr lang="en-US" sz="2000" dirty="0">
                <a:solidFill>
                  <a:schemeClr val="tx1"/>
                </a:solidFill>
              </a:rPr>
              <a:t> shows a cyclical pattern for predicted CO concentrations in 2025, with peaks and dips throughout the year. This suggests that the model has captured the seasonal variations in CO concentration, likely influenced by factors like weather patterns and human activity. The highest concentration occurs in the summer months, while the lowest is seen in the winter.</a:t>
            </a:r>
            <a:br>
              <a:rPr lang="en-US" sz="2000" dirty="0">
                <a:solidFill>
                  <a:schemeClr val="tx1"/>
                </a:solidFill>
              </a:rPr>
            </a:br>
            <a:br>
              <a:rPr lang="en-US" sz="2000" dirty="0">
                <a:solidFill>
                  <a:schemeClr val="tx1"/>
                </a:solidFill>
              </a:rPr>
            </a:br>
            <a:r>
              <a:rPr lang="en-US" altLang="zh-CN" sz="2000" dirty="0">
                <a:solidFill>
                  <a:schemeClr val="tx1"/>
                </a:solidFill>
              </a:rPr>
              <a:t>·  </a:t>
            </a:r>
            <a:r>
              <a:rPr lang="en-US" sz="2000" dirty="0">
                <a:solidFill>
                  <a:schemeClr val="tx1"/>
                </a:solidFill>
              </a:rPr>
              <a:t>The model shows the predicted ozone concentrations for 2025. Based on the trend observed in previous years, it appears that the model predicts ozone concentrations to be highest during the spring and early summer months, and lowest during the fall and winter months. This is consistent with the historical trends observed in ozone levels, which tend to peak during the spring and summer months due to increased sunlight and warmer temperatures, which promote ozone formation.</a:t>
            </a:r>
            <a:br>
              <a:rPr lang="en-US" sz="2000" dirty="0">
                <a:solidFill>
                  <a:schemeClr val="tx1"/>
                </a:solidFill>
              </a:rPr>
            </a:br>
            <a:br>
              <a:rPr lang="en-US" sz="2000" dirty="0">
                <a:solidFill>
                  <a:schemeClr val="tx1"/>
                </a:solidFill>
              </a:rPr>
            </a:br>
            <a:r>
              <a:rPr lang="en-US" altLang="zh-CN" sz="2000" dirty="0">
                <a:solidFill>
                  <a:schemeClr val="tx1"/>
                </a:solidFill>
              </a:rPr>
              <a:t>·  </a:t>
            </a:r>
            <a:r>
              <a:rPr lang="en-US" sz="2000" dirty="0">
                <a:solidFill>
                  <a:schemeClr val="tx1"/>
                </a:solidFill>
              </a:rPr>
              <a:t>The plot shows that NO2 concentration is predicted to be highest in the winter months and lowest in the summer months. This is consistent with the trends observed in 2022, 2023 and 2024.</a:t>
            </a:r>
          </a:p>
        </p:txBody>
      </p:sp>
      <p:sp>
        <p:nvSpPr>
          <p:cNvPr id="3" name="Content Placeholder 2">
            <a:extLst>
              <a:ext uri="{FF2B5EF4-FFF2-40B4-BE49-F238E27FC236}">
                <a16:creationId xmlns:a16="http://schemas.microsoft.com/office/drawing/2014/main" id="{2D6D7962-D686-41E4-9120-81DCFDAE9E02}"/>
              </a:ext>
            </a:extLst>
          </p:cNvPr>
          <p:cNvSpPr>
            <a:spLocks noGrp="1"/>
          </p:cNvSpPr>
          <p:nvPr>
            <p:ph idx="1"/>
          </p:nvPr>
        </p:nvSpPr>
        <p:spPr>
          <a:xfrm>
            <a:off x="1154955" y="1573427"/>
            <a:ext cx="2434571" cy="4065372"/>
          </a:xfrm>
        </p:spPr>
        <p:txBody>
          <a:bodyPr vert="horz" lIns="91440" tIns="45720" rIns="91440" bIns="45720" rtlCol="0" anchor="t">
            <a:normAutofit/>
          </a:bodyPr>
          <a:lstStyle/>
          <a:p>
            <a:pPr marL="0" indent="0">
              <a:buNone/>
            </a:pPr>
            <a:r>
              <a:rPr lang="en-US" sz="2800" cap="all">
                <a:solidFill>
                  <a:schemeClr val="tx1"/>
                </a:solidFill>
                <a:highlight>
                  <a:srgbClr val="800000"/>
                </a:highlight>
              </a:rPr>
              <a:t>INSIGHTS GAINED FROM THE MODELS</a:t>
            </a:r>
          </a:p>
        </p:txBody>
      </p:sp>
    </p:spTree>
    <p:extLst>
      <p:ext uri="{BB962C8B-B14F-4D97-AF65-F5344CB8AC3E}">
        <p14:creationId xmlns:p14="http://schemas.microsoft.com/office/powerpoint/2010/main" val="75928894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EED6-687A-7F37-75F7-598BC38D0848}"/>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70EEE937-5130-EC6A-7865-BC7750904035}"/>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376C08-D574-9ABD-A77A-D68DDDD1F11C}"/>
              </a:ext>
            </a:extLst>
          </p:cNvPr>
          <p:cNvSpPr>
            <a:spLocks noGrp="1"/>
          </p:cNvSpPr>
          <p:nvPr>
            <p:ph type="title"/>
          </p:nvPr>
        </p:nvSpPr>
        <p:spPr>
          <a:xfrm>
            <a:off x="686834" y="1153572"/>
            <a:ext cx="10683530" cy="4461163"/>
          </a:xfrm>
        </p:spPr>
        <p:txBody>
          <a:bodyPr>
            <a:normAutofit/>
          </a:bodyPr>
          <a:lstStyle/>
          <a:p>
            <a:endParaRPr lang="en-US" sz="3100" b="1" u="sng" dirty="0">
              <a:solidFill>
                <a:srgbClr val="FFFFFF"/>
              </a:solidFill>
            </a:endParaRPr>
          </a:p>
        </p:txBody>
      </p:sp>
      <p:sp>
        <p:nvSpPr>
          <p:cNvPr id="3" name="Content Placeholder 2">
            <a:extLst>
              <a:ext uri="{FF2B5EF4-FFF2-40B4-BE49-F238E27FC236}">
                <a16:creationId xmlns:a16="http://schemas.microsoft.com/office/drawing/2014/main" id="{3381845A-598C-1382-D4D5-F886003D958A}"/>
              </a:ext>
            </a:extLst>
          </p:cNvPr>
          <p:cNvSpPr>
            <a:spLocks noGrp="1"/>
          </p:cNvSpPr>
          <p:nvPr>
            <p:ph idx="1"/>
          </p:nvPr>
        </p:nvSpPr>
        <p:spPr>
          <a:xfrm>
            <a:off x="821635" y="373316"/>
            <a:ext cx="10548729" cy="770317"/>
          </a:xfrm>
        </p:spPr>
        <p:txBody>
          <a:bodyPr anchor="ctr">
            <a:normAutofit/>
          </a:bodyPr>
          <a:lstStyle/>
          <a:p>
            <a:pPr marL="0" indent="0">
              <a:buNone/>
            </a:pPr>
            <a:r>
              <a:rPr lang="en-US" sz="3800" b="1" dirty="0">
                <a:solidFill>
                  <a:schemeClr val="bg1"/>
                </a:solidFill>
                <a:highlight>
                  <a:srgbClr val="800000"/>
                </a:highlight>
              </a:rPr>
              <a:t>INTERACTIVE DASHBOARD -CO</a:t>
            </a:r>
          </a:p>
        </p:txBody>
      </p:sp>
      <p:sp>
        <p:nvSpPr>
          <p:cNvPr id="8" name="TextBox 7">
            <a:extLst>
              <a:ext uri="{FF2B5EF4-FFF2-40B4-BE49-F238E27FC236}">
                <a16:creationId xmlns:a16="http://schemas.microsoft.com/office/drawing/2014/main" id="{88DA6353-C583-9D13-E663-7358364CC956}"/>
              </a:ext>
            </a:extLst>
          </p:cNvPr>
          <p:cNvSpPr txBox="1"/>
          <p:nvPr/>
        </p:nvSpPr>
        <p:spPr>
          <a:xfrm>
            <a:off x="1001228" y="5380672"/>
            <a:ext cx="10329841" cy="1477328"/>
          </a:xfrm>
          <a:prstGeom prst="rect">
            <a:avLst/>
          </a:prstGeom>
          <a:noFill/>
        </p:spPr>
        <p:txBody>
          <a:bodyPr wrap="square" rtlCol="0">
            <a:spAutoFit/>
          </a:bodyPr>
          <a:lstStyle/>
          <a:p>
            <a:r>
              <a:rPr lang="en-US" b="0" i="0" dirty="0">
                <a:solidFill>
                  <a:schemeClr val="bg1"/>
                </a:solidFill>
                <a:effectLst/>
                <a:highlight>
                  <a:srgbClr val="800000"/>
                </a:highlight>
                <a:latin typeface="__Inter_d65c78"/>
              </a:rPr>
              <a:t>The 2025 prediction graph shows a slight increase in CO levels from January to June, followed by a gradual decline through December. This suggests that CO levels are expected to be higher during the initial part of the year and then decrease towards the end. However, the overall trend indicates a relatively stable CO concentration in 2025.</a:t>
            </a:r>
          </a:p>
          <a:p>
            <a:endParaRPr lang="en-US" dirty="0"/>
          </a:p>
        </p:txBody>
      </p:sp>
      <p:pic>
        <p:nvPicPr>
          <p:cNvPr id="10" name="Picture 9" descr="A screenshot of a computer&#10;&#10;Description automatically generated">
            <a:extLst>
              <a:ext uri="{FF2B5EF4-FFF2-40B4-BE49-F238E27FC236}">
                <a16:creationId xmlns:a16="http://schemas.microsoft.com/office/drawing/2014/main" id="{4EEDF778-40ED-7385-314A-C419045FC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33" y="1051034"/>
            <a:ext cx="10683529" cy="4324668"/>
          </a:xfrm>
          <a:prstGeom prst="rect">
            <a:avLst/>
          </a:prstGeom>
        </p:spPr>
      </p:pic>
    </p:spTree>
    <p:extLst>
      <p:ext uri="{BB962C8B-B14F-4D97-AF65-F5344CB8AC3E}">
        <p14:creationId xmlns:p14="http://schemas.microsoft.com/office/powerpoint/2010/main" val="3583506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10AA3-34F6-E5F3-E706-ACDCAABE2911}"/>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3CAED972-560E-6043-0445-51AD34BD699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6B24F2-61F1-561B-E6CE-179BA639686C}"/>
              </a:ext>
            </a:extLst>
          </p:cNvPr>
          <p:cNvSpPr>
            <a:spLocks noGrp="1"/>
          </p:cNvSpPr>
          <p:nvPr>
            <p:ph type="title"/>
          </p:nvPr>
        </p:nvSpPr>
        <p:spPr>
          <a:xfrm>
            <a:off x="686834" y="1153573"/>
            <a:ext cx="10683530" cy="3838842"/>
          </a:xfrm>
        </p:spPr>
        <p:txBody>
          <a:bodyPr>
            <a:normAutofit/>
          </a:bodyPr>
          <a:lstStyle/>
          <a:p>
            <a:endParaRPr lang="en-US" sz="3100" b="1" u="sng" dirty="0">
              <a:solidFill>
                <a:srgbClr val="FFFFFF"/>
              </a:solidFill>
            </a:endParaRPr>
          </a:p>
        </p:txBody>
      </p:sp>
      <p:sp>
        <p:nvSpPr>
          <p:cNvPr id="3" name="Content Placeholder 2">
            <a:extLst>
              <a:ext uri="{FF2B5EF4-FFF2-40B4-BE49-F238E27FC236}">
                <a16:creationId xmlns:a16="http://schemas.microsoft.com/office/drawing/2014/main" id="{89DD80BC-833F-ABF9-681C-98C6224519F6}"/>
              </a:ext>
            </a:extLst>
          </p:cNvPr>
          <p:cNvSpPr>
            <a:spLocks noGrp="1"/>
          </p:cNvSpPr>
          <p:nvPr>
            <p:ph idx="1"/>
          </p:nvPr>
        </p:nvSpPr>
        <p:spPr>
          <a:xfrm>
            <a:off x="821635" y="373316"/>
            <a:ext cx="10548729" cy="770317"/>
          </a:xfrm>
        </p:spPr>
        <p:txBody>
          <a:bodyPr anchor="ctr">
            <a:normAutofit/>
          </a:bodyPr>
          <a:lstStyle/>
          <a:p>
            <a:pPr marL="0" indent="0">
              <a:buNone/>
            </a:pPr>
            <a:r>
              <a:rPr lang="en-US" sz="3800" b="1" dirty="0">
                <a:solidFill>
                  <a:schemeClr val="bg1"/>
                </a:solidFill>
                <a:highlight>
                  <a:srgbClr val="800000"/>
                </a:highlight>
              </a:rPr>
              <a:t>INTERACTIVE DASHBOARD –NO2</a:t>
            </a:r>
          </a:p>
        </p:txBody>
      </p:sp>
      <p:sp>
        <p:nvSpPr>
          <p:cNvPr id="8" name="TextBox 7">
            <a:extLst>
              <a:ext uri="{FF2B5EF4-FFF2-40B4-BE49-F238E27FC236}">
                <a16:creationId xmlns:a16="http://schemas.microsoft.com/office/drawing/2014/main" id="{01D9FE74-F59E-FEDE-F5D1-77C89CA78FC4}"/>
              </a:ext>
            </a:extLst>
          </p:cNvPr>
          <p:cNvSpPr txBox="1"/>
          <p:nvPr/>
        </p:nvSpPr>
        <p:spPr>
          <a:xfrm>
            <a:off x="525518" y="5307724"/>
            <a:ext cx="10844846" cy="830997"/>
          </a:xfrm>
          <a:prstGeom prst="rect">
            <a:avLst/>
          </a:prstGeom>
          <a:noFill/>
        </p:spPr>
        <p:txBody>
          <a:bodyPr wrap="square" rtlCol="0">
            <a:spAutoFit/>
          </a:bodyPr>
          <a:lstStyle/>
          <a:p>
            <a:r>
              <a:rPr lang="en-US" sz="2400" b="0" i="0" dirty="0">
                <a:solidFill>
                  <a:schemeClr val="bg1"/>
                </a:solidFill>
                <a:effectLst/>
                <a:highlight>
                  <a:srgbClr val="800000"/>
                </a:highlight>
                <a:latin typeface="__Inter_d65c78"/>
              </a:rPr>
              <a:t>The trend for NO2 prediction is generally decreasing from the beginning of 2025 until the end of the year.</a:t>
            </a:r>
            <a:endParaRPr lang="en-US" sz="2400" dirty="0">
              <a:solidFill>
                <a:schemeClr val="bg1"/>
              </a:solidFill>
              <a:highlight>
                <a:srgbClr val="800000"/>
              </a:highlight>
            </a:endParaRPr>
          </a:p>
        </p:txBody>
      </p:sp>
      <p:pic>
        <p:nvPicPr>
          <p:cNvPr id="10" name="Picture 9" descr="A screenshot of a computer&#10;&#10;Description automatically generated">
            <a:extLst>
              <a:ext uri="{FF2B5EF4-FFF2-40B4-BE49-F238E27FC236}">
                <a16:creationId xmlns:a16="http://schemas.microsoft.com/office/drawing/2014/main" id="{6E07014E-8F32-CD8B-85F2-D728B1742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18" y="1143633"/>
            <a:ext cx="11056882" cy="4069498"/>
          </a:xfrm>
          <a:prstGeom prst="rect">
            <a:avLst/>
          </a:prstGeom>
        </p:spPr>
      </p:pic>
    </p:spTree>
    <p:extLst>
      <p:ext uri="{BB962C8B-B14F-4D97-AF65-F5344CB8AC3E}">
        <p14:creationId xmlns:p14="http://schemas.microsoft.com/office/powerpoint/2010/main" val="177592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B771A-FC1B-1E2E-88B8-8B0AC5524077}"/>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55009B29-E8A2-5B4E-7457-B977C542F49E}"/>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40E219-040F-7620-F9D5-200839F2417F}"/>
              </a:ext>
            </a:extLst>
          </p:cNvPr>
          <p:cNvSpPr>
            <a:spLocks noGrp="1"/>
          </p:cNvSpPr>
          <p:nvPr>
            <p:ph type="title"/>
          </p:nvPr>
        </p:nvSpPr>
        <p:spPr>
          <a:xfrm>
            <a:off x="686834" y="1153572"/>
            <a:ext cx="10683530" cy="3880313"/>
          </a:xfrm>
        </p:spPr>
        <p:txBody>
          <a:bodyPr>
            <a:normAutofit/>
          </a:bodyPr>
          <a:lstStyle/>
          <a:p>
            <a:endParaRPr lang="en-US" sz="3100" b="1" u="sng" dirty="0">
              <a:solidFill>
                <a:srgbClr val="FFFFFF"/>
              </a:solidFill>
            </a:endParaRPr>
          </a:p>
        </p:txBody>
      </p:sp>
      <p:sp>
        <p:nvSpPr>
          <p:cNvPr id="3" name="Content Placeholder 2">
            <a:extLst>
              <a:ext uri="{FF2B5EF4-FFF2-40B4-BE49-F238E27FC236}">
                <a16:creationId xmlns:a16="http://schemas.microsoft.com/office/drawing/2014/main" id="{A5729A84-0A18-A439-AE69-119F83D70DD5}"/>
              </a:ext>
            </a:extLst>
          </p:cNvPr>
          <p:cNvSpPr>
            <a:spLocks noGrp="1"/>
          </p:cNvSpPr>
          <p:nvPr>
            <p:ph idx="1"/>
          </p:nvPr>
        </p:nvSpPr>
        <p:spPr>
          <a:xfrm>
            <a:off x="821635" y="373316"/>
            <a:ext cx="10548729" cy="770317"/>
          </a:xfrm>
        </p:spPr>
        <p:txBody>
          <a:bodyPr anchor="ctr">
            <a:normAutofit/>
          </a:bodyPr>
          <a:lstStyle/>
          <a:p>
            <a:pPr marL="0" indent="0">
              <a:buNone/>
            </a:pPr>
            <a:r>
              <a:rPr lang="en-US" sz="3800" b="1" dirty="0">
                <a:solidFill>
                  <a:schemeClr val="bg1"/>
                </a:solidFill>
                <a:highlight>
                  <a:srgbClr val="800000"/>
                </a:highlight>
              </a:rPr>
              <a:t>INTERACTIVE DASHBOARD -OZONE</a:t>
            </a:r>
          </a:p>
        </p:txBody>
      </p:sp>
      <p:sp>
        <p:nvSpPr>
          <p:cNvPr id="8" name="TextBox 7">
            <a:extLst>
              <a:ext uri="{FF2B5EF4-FFF2-40B4-BE49-F238E27FC236}">
                <a16:creationId xmlns:a16="http://schemas.microsoft.com/office/drawing/2014/main" id="{3529C3C4-E9AF-1657-20CC-3B75DD85E9AB}"/>
              </a:ext>
            </a:extLst>
          </p:cNvPr>
          <p:cNvSpPr txBox="1"/>
          <p:nvPr/>
        </p:nvSpPr>
        <p:spPr>
          <a:xfrm>
            <a:off x="686834" y="5475890"/>
            <a:ext cx="10818332" cy="830997"/>
          </a:xfrm>
          <a:prstGeom prst="rect">
            <a:avLst/>
          </a:prstGeom>
          <a:noFill/>
        </p:spPr>
        <p:txBody>
          <a:bodyPr wrap="square" rtlCol="0">
            <a:spAutoFit/>
          </a:bodyPr>
          <a:lstStyle/>
          <a:p>
            <a:r>
              <a:rPr lang="en-US" sz="2400" b="0" i="0" dirty="0">
                <a:solidFill>
                  <a:schemeClr val="bg1"/>
                </a:solidFill>
                <a:effectLst/>
                <a:highlight>
                  <a:srgbClr val="800000"/>
                </a:highlight>
                <a:latin typeface="__Inter_d65c78"/>
              </a:rPr>
              <a:t>The prediction for Ozone is a complex one, but it shows a slight increasing trend from January to October before slightly decreasing in November and December.</a:t>
            </a:r>
            <a:endParaRPr lang="en-US" sz="2400" dirty="0">
              <a:solidFill>
                <a:schemeClr val="bg1"/>
              </a:solidFill>
              <a:highlight>
                <a:srgbClr val="800000"/>
              </a:highlight>
            </a:endParaRPr>
          </a:p>
        </p:txBody>
      </p:sp>
      <p:pic>
        <p:nvPicPr>
          <p:cNvPr id="10" name="Picture 9" descr="A screenshot of a computer&#10;&#10;Description automatically generated">
            <a:extLst>
              <a:ext uri="{FF2B5EF4-FFF2-40B4-BE49-F238E27FC236}">
                <a16:creationId xmlns:a16="http://schemas.microsoft.com/office/drawing/2014/main" id="{02DC994E-0CA2-EAAB-0C54-8EE66D0A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43634"/>
            <a:ext cx="11571890" cy="4237664"/>
          </a:xfrm>
          <a:prstGeom prst="rect">
            <a:avLst/>
          </a:prstGeom>
        </p:spPr>
      </p:pic>
    </p:spTree>
    <p:extLst>
      <p:ext uri="{BB962C8B-B14F-4D97-AF65-F5344CB8AC3E}">
        <p14:creationId xmlns:p14="http://schemas.microsoft.com/office/powerpoint/2010/main" val="1051042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 person standing in front of a city skyline&#10;&#10;Description automatically generated">
            <a:extLst>
              <a:ext uri="{FF2B5EF4-FFF2-40B4-BE49-F238E27FC236}">
                <a16:creationId xmlns:a16="http://schemas.microsoft.com/office/drawing/2014/main" id="{28B67DF6-DE39-3496-294F-9ACEA94A4CDE}"/>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l="889" r="-1" b="-1"/>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72FEEB-423D-E662-489C-70AF98A5E55E}"/>
              </a:ext>
            </a:extLst>
          </p:cNvPr>
          <p:cNvSpPr txBox="1"/>
          <p:nvPr/>
        </p:nvSpPr>
        <p:spPr>
          <a:xfrm>
            <a:off x="835153" y="399361"/>
            <a:ext cx="10316551" cy="715030"/>
          </a:xfrm>
          <a:prstGeom prst="rect">
            <a:avLst/>
          </a:prstGeom>
        </p:spPr>
        <p:txBody>
          <a:bodyPr vert="horz" lIns="91440" tIns="45720" rIns="91440" bIns="45720" rtlCol="0" anchor="t">
            <a:normAutofit/>
          </a:bodyPr>
          <a:lstStyle/>
          <a:p>
            <a:pPr marL="342900" indent="-342900" defTabSz="914400">
              <a:lnSpc>
                <a:spcPct val="90000"/>
              </a:lnSpc>
              <a:spcBef>
                <a:spcPct val="0"/>
              </a:spcBef>
              <a:spcAft>
                <a:spcPts val="600"/>
              </a:spcAft>
            </a:pPr>
            <a:r>
              <a:rPr lang="en-US" sz="3800" b="1" i="0" u="sng" strike="noStrike" dirty="0">
                <a:solidFill>
                  <a:srgbClr val="FFFFFF"/>
                </a:solidFill>
                <a:effectLst/>
                <a:highlight>
                  <a:srgbClr val="800000"/>
                </a:highlight>
                <a:latin typeface="+mj-lt"/>
                <a:ea typeface="+mj-ea"/>
                <a:cs typeface="+mj-cs"/>
              </a:rPr>
              <a:t>POLLUTANTS THAT WE AIM TO ANALYZE:</a:t>
            </a:r>
            <a:endParaRPr lang="en-US" sz="3800" b="1" u="sng" dirty="0">
              <a:solidFill>
                <a:srgbClr val="FFFFFF"/>
              </a:solidFill>
              <a:highlight>
                <a:srgbClr val="800000"/>
              </a:highlight>
              <a:latin typeface="+mj-lt"/>
              <a:ea typeface="+mj-ea"/>
              <a:cs typeface="+mj-cs"/>
            </a:endParaRPr>
          </a:p>
        </p:txBody>
      </p:sp>
      <p:sp>
        <p:nvSpPr>
          <p:cNvPr id="1056" name="Content Placeholder 1055">
            <a:extLst>
              <a:ext uri="{FF2B5EF4-FFF2-40B4-BE49-F238E27FC236}">
                <a16:creationId xmlns:a16="http://schemas.microsoft.com/office/drawing/2014/main" id="{E8927AAF-AC87-860B-54C1-C14DE34F012A}"/>
              </a:ext>
            </a:extLst>
          </p:cNvPr>
          <p:cNvSpPr>
            <a:spLocks noGrp="1"/>
          </p:cNvSpPr>
          <p:nvPr>
            <p:ph idx="1"/>
          </p:nvPr>
        </p:nvSpPr>
        <p:spPr>
          <a:xfrm>
            <a:off x="835154" y="1671566"/>
            <a:ext cx="10316550" cy="4072043"/>
          </a:xfrm>
        </p:spPr>
        <p:txBody>
          <a:bodyPr vert="horz" lIns="91440" tIns="45720" rIns="91440" bIns="45720" rtlCol="0">
            <a:normAutofit fontScale="92500" lnSpcReduction="10000"/>
          </a:bodyPr>
          <a:lstStyle/>
          <a:p>
            <a:pPr fontAlgn="base"/>
            <a:r>
              <a:rPr lang="en-US" sz="2400" b="1" i="0" u="sng" strike="noStrike" dirty="0">
                <a:effectLst/>
                <a:highlight>
                  <a:srgbClr val="FFFF00"/>
                </a:highlight>
              </a:rPr>
              <a:t>Carbon Monoxide (CO):</a:t>
            </a:r>
            <a:r>
              <a:rPr lang="en-US" sz="2400" b="0" i="0" u="sng" strike="noStrike" dirty="0">
                <a:effectLst/>
                <a:highlight>
                  <a:srgbClr val="FFFF00"/>
                </a:highlight>
              </a:rPr>
              <a:t> </a:t>
            </a:r>
            <a:r>
              <a:rPr lang="en-US" sz="2400" b="0" i="0" u="none" strike="noStrike" dirty="0">
                <a:effectLst/>
                <a:highlight>
                  <a:srgbClr val="C0C0C0"/>
                </a:highlight>
              </a:rPr>
              <a:t>In urban areas, CO levels can be elevated </a:t>
            </a:r>
            <a:r>
              <a:rPr lang="en-US" sz="2400" b="0" i="0" dirty="0">
                <a:effectLst/>
                <a:highlight>
                  <a:srgbClr val="C0C0C0"/>
                </a:highlight>
              </a:rPr>
              <a:t>​</a:t>
            </a:r>
            <a:r>
              <a:rPr lang="en-US" sz="2400" b="0" i="0" u="none" strike="noStrike" dirty="0">
                <a:effectLst/>
                <a:highlight>
                  <a:srgbClr val="C0C0C0"/>
                </a:highlight>
              </a:rPr>
              <a:t>due to vehicle emissions and industrial activities. High concentrations of CO can be harmful to human health, particularly for those with heart conditions and can lead to symptoms like headaches and fatigue.</a:t>
            </a:r>
            <a:r>
              <a:rPr lang="en-US" sz="2400" b="0" i="0" dirty="0">
                <a:effectLst/>
                <a:highlight>
                  <a:srgbClr val="C0C0C0"/>
                </a:highlight>
              </a:rPr>
              <a:t>​</a:t>
            </a:r>
          </a:p>
          <a:p>
            <a:pPr fontAlgn="base"/>
            <a:r>
              <a:rPr lang="en-US" sz="2400" b="1" i="0" u="sng" strike="noStrike" dirty="0">
                <a:effectLst/>
                <a:highlight>
                  <a:srgbClr val="FFFF00"/>
                </a:highlight>
              </a:rPr>
              <a:t>Ozone (O3):</a:t>
            </a:r>
            <a:r>
              <a:rPr lang="en-US" sz="2400" b="0" i="0" u="sng" strike="noStrike" dirty="0">
                <a:effectLst/>
                <a:highlight>
                  <a:srgbClr val="FFFF00"/>
                </a:highlight>
              </a:rPr>
              <a:t> </a:t>
            </a:r>
            <a:r>
              <a:rPr lang="en-US" sz="2400" b="0" i="0" u="none" strike="noStrike" dirty="0">
                <a:effectLst/>
                <a:highlight>
                  <a:srgbClr val="C0C0C0"/>
                </a:highlight>
              </a:rPr>
              <a:t>It can cause respiratory problems, aggravate </a:t>
            </a:r>
            <a:r>
              <a:rPr lang="en-US" sz="2400" b="0" i="0" dirty="0">
                <a:effectLst/>
                <a:highlight>
                  <a:srgbClr val="C0C0C0"/>
                </a:highlight>
              </a:rPr>
              <a:t>​</a:t>
            </a:r>
            <a:r>
              <a:rPr lang="en-US" sz="2400" b="0" i="0" u="none" strike="noStrike" dirty="0">
                <a:effectLst/>
                <a:highlight>
                  <a:srgbClr val="C0C0C0"/>
                </a:highlight>
              </a:rPr>
              <a:t>asthma, and reduce lung function. Understanding ozone levels </a:t>
            </a:r>
            <a:r>
              <a:rPr lang="en-US" sz="2400" b="0" i="0" dirty="0">
                <a:effectLst/>
                <a:highlight>
                  <a:srgbClr val="C0C0C0"/>
                </a:highlight>
              </a:rPr>
              <a:t>​</a:t>
            </a:r>
            <a:r>
              <a:rPr lang="en-US" sz="2400" b="0" i="0" u="none" strike="noStrike" dirty="0">
                <a:effectLst/>
                <a:highlight>
                  <a:srgbClr val="C0C0C0"/>
                </a:highlight>
              </a:rPr>
              <a:t>helps in assessing the effectiveness of pollution control strategies</a:t>
            </a:r>
            <a:r>
              <a:rPr lang="en-US" sz="2400" b="0" i="0" dirty="0">
                <a:effectLst/>
                <a:highlight>
                  <a:srgbClr val="C0C0C0"/>
                </a:highlight>
              </a:rPr>
              <a:t>​</a:t>
            </a:r>
            <a:r>
              <a:rPr lang="en-US" sz="2400" b="0" i="0" u="none" strike="noStrike" dirty="0">
                <a:effectLst/>
                <a:highlight>
                  <a:srgbClr val="C0C0C0"/>
                </a:highlight>
              </a:rPr>
              <a:t>and in protecting public health.</a:t>
            </a:r>
            <a:r>
              <a:rPr lang="en-US" sz="2400" b="0" i="0" dirty="0">
                <a:effectLst/>
                <a:highlight>
                  <a:srgbClr val="C0C0C0"/>
                </a:highlight>
              </a:rPr>
              <a:t>​</a:t>
            </a:r>
          </a:p>
          <a:p>
            <a:pPr fontAlgn="base"/>
            <a:r>
              <a:rPr lang="en-US" sz="2400" b="1" i="0" u="sng" strike="noStrike" dirty="0">
                <a:effectLst/>
                <a:highlight>
                  <a:srgbClr val="FFFF00"/>
                </a:highlight>
              </a:rPr>
              <a:t>Nitrogen Dioxide (NO2):</a:t>
            </a:r>
            <a:r>
              <a:rPr lang="en-US" sz="2400" b="0" i="0" u="sng" strike="noStrike" dirty="0">
                <a:effectLst/>
                <a:highlight>
                  <a:srgbClr val="FFFF00"/>
                </a:highlight>
              </a:rPr>
              <a:t> </a:t>
            </a:r>
            <a:r>
              <a:rPr lang="en-US" sz="2400" b="0" i="0" u="none" strike="noStrike" dirty="0">
                <a:effectLst/>
                <a:highlight>
                  <a:srgbClr val="C0C0C0"/>
                </a:highlight>
              </a:rPr>
              <a:t>High levels of NO2 can lead to </a:t>
            </a:r>
            <a:r>
              <a:rPr lang="en-US" sz="2400" b="0" i="0" dirty="0">
                <a:effectLst/>
                <a:highlight>
                  <a:srgbClr val="C0C0C0"/>
                </a:highlight>
              </a:rPr>
              <a:t>​</a:t>
            </a:r>
            <a:r>
              <a:rPr lang="en-US" sz="2400" b="0" i="0" u="none" strike="noStrike" dirty="0">
                <a:effectLst/>
                <a:highlight>
                  <a:srgbClr val="C0C0C0"/>
                </a:highlight>
              </a:rPr>
              <a:t>respiratory problems, decrease lung function, and increase</a:t>
            </a:r>
            <a:r>
              <a:rPr lang="en-US" sz="2400" b="0" i="0" dirty="0">
                <a:effectLst/>
                <a:highlight>
                  <a:srgbClr val="C0C0C0"/>
                </a:highlight>
              </a:rPr>
              <a:t>​</a:t>
            </a:r>
            <a:r>
              <a:rPr lang="en-US" sz="2400" b="0" i="0" u="none" strike="noStrike" dirty="0">
                <a:effectLst/>
                <a:highlight>
                  <a:srgbClr val="C0C0C0"/>
                </a:highlight>
              </a:rPr>
              <a:t>the risk of respiratory infections. Monitoring NO2 helps in </a:t>
            </a:r>
            <a:r>
              <a:rPr lang="en-US" sz="2400" b="0" i="0" dirty="0">
                <a:effectLst/>
                <a:highlight>
                  <a:srgbClr val="C0C0C0"/>
                </a:highlight>
              </a:rPr>
              <a:t>​</a:t>
            </a:r>
            <a:r>
              <a:rPr lang="en-US" sz="2400" b="0" i="0" u="none" strike="noStrike" dirty="0">
                <a:effectLst/>
                <a:highlight>
                  <a:srgbClr val="C0C0C0"/>
                </a:highlight>
              </a:rPr>
              <a:t>evaluating the impact of transportation and industrial emissions </a:t>
            </a:r>
            <a:r>
              <a:rPr lang="en-US" sz="2400" b="0" i="0" dirty="0">
                <a:effectLst/>
                <a:highlight>
                  <a:srgbClr val="C0C0C0"/>
                </a:highlight>
              </a:rPr>
              <a:t>​</a:t>
            </a:r>
            <a:r>
              <a:rPr lang="en-US" sz="2400" b="0" i="0" u="none" strike="noStrike" dirty="0">
                <a:effectLst/>
                <a:highlight>
                  <a:srgbClr val="C0C0C0"/>
                </a:highlight>
              </a:rPr>
              <a:t>on air quality.</a:t>
            </a:r>
            <a:endParaRPr lang="en-US" sz="2400" b="0" i="0" dirty="0">
              <a:effectLst/>
              <a:highlight>
                <a:srgbClr val="C0C0C0"/>
              </a:highlight>
            </a:endParaRPr>
          </a:p>
        </p:txBody>
      </p:sp>
      <p:sp>
        <p:nvSpPr>
          <p:cNvPr id="5" name="TextBox 4">
            <a:extLst>
              <a:ext uri="{FF2B5EF4-FFF2-40B4-BE49-F238E27FC236}">
                <a16:creationId xmlns:a16="http://schemas.microsoft.com/office/drawing/2014/main" id="{5FCB8F3A-67D2-F108-C806-F13BE54A4DF5}"/>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endParaRPr lang="en-US" sz="1700" dirty="0"/>
          </a:p>
        </p:txBody>
      </p:sp>
    </p:spTree>
    <p:extLst>
      <p:ext uri="{BB962C8B-B14F-4D97-AF65-F5344CB8AC3E}">
        <p14:creationId xmlns:p14="http://schemas.microsoft.com/office/powerpoint/2010/main" val="380416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DE75-4DBC-CFD8-4891-98B85E39C090}"/>
              </a:ext>
            </a:extLst>
          </p:cNvPr>
          <p:cNvSpPr>
            <a:spLocks noGrp="1"/>
          </p:cNvSpPr>
          <p:nvPr>
            <p:ph type="title"/>
          </p:nvPr>
        </p:nvSpPr>
        <p:spPr/>
        <p:txBody>
          <a:bodyPr/>
          <a:lstStyle/>
          <a:p>
            <a:r>
              <a:rPr lang="en-US" sz="2800" b="1" i="1" dirty="0"/>
              <a:t>WHY POLLUTION LEVELS ARE GETTING HIGHER IN NEW YORK?</a:t>
            </a:r>
          </a:p>
        </p:txBody>
      </p:sp>
      <p:graphicFrame>
        <p:nvGraphicFramePr>
          <p:cNvPr id="5" name="Content Placeholder 2">
            <a:extLst>
              <a:ext uri="{FF2B5EF4-FFF2-40B4-BE49-F238E27FC236}">
                <a16:creationId xmlns:a16="http://schemas.microsoft.com/office/drawing/2014/main" id="{BBD873A0-1F55-0FEC-79F2-36CDBC7A1027}"/>
              </a:ext>
            </a:extLst>
          </p:cNvPr>
          <p:cNvGraphicFramePr>
            <a:graphicFrameLocks noGrp="1"/>
          </p:cNvGraphicFramePr>
          <p:nvPr>
            <p:ph idx="1"/>
            <p:extLst>
              <p:ext uri="{D42A27DB-BD31-4B8C-83A1-F6EECF244321}">
                <p14:modId xmlns:p14="http://schemas.microsoft.com/office/powerpoint/2010/main" val="3826455980"/>
              </p:ext>
            </p:extLst>
          </p:nvPr>
        </p:nvGraphicFramePr>
        <p:xfrm>
          <a:off x="1154954" y="2480441"/>
          <a:ext cx="10458977" cy="3539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929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93CF4293-2991-E1C3-E9E5-97D53BDE8C18}"/>
              </a:ext>
            </a:extLst>
          </p:cNvPr>
          <p:cNvSpPr>
            <a:spLocks noGrp="1"/>
          </p:cNvSpPr>
          <p:nvPr>
            <p:ph type="title"/>
          </p:nvPr>
        </p:nvSpPr>
        <p:spPr>
          <a:xfrm>
            <a:off x="1154955" y="973667"/>
            <a:ext cx="2942210" cy="4833745"/>
          </a:xfrm>
        </p:spPr>
        <p:txBody>
          <a:bodyPr>
            <a:normAutofit/>
          </a:bodyPr>
          <a:lstStyle/>
          <a:p>
            <a:r>
              <a:rPr lang="en-US" b="1" i="1">
                <a:solidFill>
                  <a:srgbClr val="EBEBEB"/>
                </a:solidFill>
              </a:rPr>
              <a:t>WHAT MEASURES SHOULD BE FOLLOWED TO CONTROL POLLUTION LEVELS?</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7776A429-CC88-FC01-8C78-1178682A4B42}"/>
              </a:ext>
            </a:extLst>
          </p:cNvPr>
          <p:cNvGraphicFramePr>
            <a:graphicFrameLocks noGrp="1"/>
          </p:cNvGraphicFramePr>
          <p:nvPr>
            <p:ph idx="1"/>
            <p:extLst>
              <p:ext uri="{D42A27DB-BD31-4B8C-83A1-F6EECF244321}">
                <p14:modId xmlns:p14="http://schemas.microsoft.com/office/powerpoint/2010/main" val="1492310496"/>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2759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704B-7D05-C519-8C66-F450A472DCE4}"/>
              </a:ext>
            </a:extLst>
          </p:cNvPr>
          <p:cNvSpPr>
            <a:spLocks noGrp="1"/>
          </p:cNvSpPr>
          <p:nvPr>
            <p:ph type="ctrTitle"/>
          </p:nvPr>
        </p:nvSpPr>
        <p:spPr>
          <a:xfrm>
            <a:off x="1154955" y="2099733"/>
            <a:ext cx="6202578" cy="2677648"/>
          </a:xfrm>
        </p:spPr>
        <p:txBody>
          <a:bodyPr vert="horz" lIns="91440" tIns="45720" rIns="91440" bIns="45720" rtlCol="0">
            <a:normAutofit/>
          </a:bodyPr>
          <a:lstStyle/>
          <a:p>
            <a:r>
              <a:rPr lang="en-US" sz="4800" b="1" dirty="0"/>
              <a:t>THANK YOU</a:t>
            </a:r>
            <a:br>
              <a:rPr lang="en-US" sz="4800" b="1" dirty="0"/>
            </a:br>
            <a:r>
              <a:rPr lang="en-US" sz="4800" b="1" dirty="0"/>
              <a:t>QUESTIONS?</a:t>
            </a:r>
          </a:p>
        </p:txBody>
      </p:sp>
      <p:pic>
        <p:nvPicPr>
          <p:cNvPr id="4" name="Picture 3" descr="A colorful squares and lines&#10;&#10;Description automatically generated">
            <a:extLst>
              <a:ext uri="{FF2B5EF4-FFF2-40B4-BE49-F238E27FC236}">
                <a16:creationId xmlns:a16="http://schemas.microsoft.com/office/drawing/2014/main" id="{608A71BD-6ABC-D92F-B6CD-B3A7DFDCD2CE}"/>
              </a:ext>
            </a:extLst>
          </p:cNvPr>
          <p:cNvPicPr>
            <a:picLocks noChangeAspect="1"/>
          </p:cNvPicPr>
          <p:nvPr/>
        </p:nvPicPr>
        <p:blipFill>
          <a:blip r:embed="rId2"/>
          <a:srcRect l="22962" r="33007" b="2"/>
          <a:stretch/>
        </p:blipFill>
        <p:spPr>
          <a:xfrm>
            <a:off x="8038005" y="471948"/>
            <a:ext cx="3677632" cy="5909207"/>
          </a:xfrm>
          <a:prstGeom prst="rect">
            <a:avLst/>
          </a:prstGeom>
          <a:ln>
            <a:noFill/>
          </a:ln>
        </p:spPr>
      </p:pic>
    </p:spTree>
    <p:extLst>
      <p:ext uri="{BB962C8B-B14F-4D97-AF65-F5344CB8AC3E}">
        <p14:creationId xmlns:p14="http://schemas.microsoft.com/office/powerpoint/2010/main" val="411095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CBD0-72E3-63E1-0540-C10A22A21ED1}"/>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2D4BAE28-E925-AF88-147F-E5A0B70AC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43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75019-92E0-0DBD-826A-4789E5E5D658}"/>
              </a:ext>
            </a:extLst>
          </p:cNvPr>
          <p:cNvSpPr txBox="1"/>
          <p:nvPr/>
        </p:nvSpPr>
        <p:spPr>
          <a:xfrm>
            <a:off x="7422198" y="445161"/>
            <a:ext cx="4070555" cy="1323439"/>
          </a:xfrm>
          <a:prstGeom prst="rect">
            <a:avLst/>
          </a:prstGeom>
          <a:noFill/>
        </p:spPr>
        <p:txBody>
          <a:bodyPr wrap="square" rtlCol="0">
            <a:spAutoFit/>
          </a:bodyPr>
          <a:lstStyle/>
          <a:p>
            <a:r>
              <a:rPr lang="en-US" sz="2000" dirty="0">
                <a:highlight>
                  <a:srgbClr val="FFFF00"/>
                </a:highlight>
              </a:rPr>
              <a:t> Budgeted Hours=80</a:t>
            </a:r>
          </a:p>
          <a:p>
            <a:r>
              <a:rPr lang="en-US" sz="2000" dirty="0">
                <a:highlight>
                  <a:srgbClr val="FFFF00"/>
                </a:highlight>
              </a:rPr>
              <a:t>Rate per Hour- $40</a:t>
            </a:r>
          </a:p>
          <a:p>
            <a:r>
              <a:rPr lang="en-US" sz="2000" dirty="0">
                <a:highlight>
                  <a:srgbClr val="FFFF00"/>
                </a:highlight>
              </a:rPr>
              <a:t>Total Actual Hours x Rate</a:t>
            </a:r>
          </a:p>
          <a:p>
            <a:r>
              <a:rPr lang="en-US" sz="2000" dirty="0">
                <a:highlight>
                  <a:srgbClr val="FFFF00"/>
                </a:highlight>
              </a:rPr>
              <a:t>Budget =  $40*69= $2760</a:t>
            </a:r>
          </a:p>
        </p:txBody>
      </p:sp>
      <p:sp>
        <p:nvSpPr>
          <p:cNvPr id="7" name="Title 1">
            <a:extLst>
              <a:ext uri="{FF2B5EF4-FFF2-40B4-BE49-F238E27FC236}">
                <a16:creationId xmlns:a16="http://schemas.microsoft.com/office/drawing/2014/main" id="{E396D247-DBD1-4232-42F4-10D89EF2197A}"/>
              </a:ext>
            </a:extLst>
          </p:cNvPr>
          <p:cNvSpPr txBox="1">
            <a:spLocks/>
          </p:cNvSpPr>
          <p:nvPr/>
        </p:nvSpPr>
        <p:spPr>
          <a:xfrm>
            <a:off x="699247" y="236949"/>
            <a:ext cx="10604655" cy="84915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800" b="1" u="sng" dirty="0">
                <a:solidFill>
                  <a:schemeClr val="bg1"/>
                </a:solidFill>
                <a:highlight>
                  <a:srgbClr val="800000"/>
                </a:highlight>
              </a:rPr>
              <a:t>PROJECT BUDGET</a:t>
            </a:r>
          </a:p>
        </p:txBody>
      </p:sp>
      <p:pic>
        <p:nvPicPr>
          <p:cNvPr id="9" name="Picture 8" descr="A graph of a number of hours&#10;&#10;Description automatically generated with medium confidence">
            <a:extLst>
              <a:ext uri="{FF2B5EF4-FFF2-40B4-BE49-F238E27FC236}">
                <a16:creationId xmlns:a16="http://schemas.microsoft.com/office/drawing/2014/main" id="{CEB022E2-06D0-68BE-68AA-996AEC306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46" y="1768600"/>
            <a:ext cx="10872643" cy="4644239"/>
          </a:xfrm>
          <a:prstGeom prst="rect">
            <a:avLst/>
          </a:prstGeom>
        </p:spPr>
      </p:pic>
    </p:spTree>
    <p:extLst>
      <p:ext uri="{BB962C8B-B14F-4D97-AF65-F5344CB8AC3E}">
        <p14:creationId xmlns:p14="http://schemas.microsoft.com/office/powerpoint/2010/main" val="2378661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B0FE0-542F-5634-3FAA-8941D49A360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868965E-8707-9905-4DCB-96693DE4CD9B}"/>
              </a:ext>
            </a:extLst>
          </p:cNvPr>
          <p:cNvPicPr>
            <a:picLocks noChangeAspect="1"/>
          </p:cNvPicPr>
          <p:nvPr/>
        </p:nvPicPr>
        <p:blipFill>
          <a:blip r:embed="rId3">
            <a:alphaModFix amt="70000"/>
          </a:blip>
          <a:stretch>
            <a:fillRect/>
          </a:stretch>
        </p:blipFill>
        <p:spPr>
          <a:xfrm>
            <a:off x="0" y="-1"/>
            <a:ext cx="12192000" cy="6858001"/>
          </a:xfrm>
          <a:prstGeom prst="rect">
            <a:avLst/>
          </a:prstGeom>
        </p:spPr>
      </p:pic>
      <p:pic>
        <p:nvPicPr>
          <p:cNvPr id="6" name="Picture 5">
            <a:extLst>
              <a:ext uri="{FF2B5EF4-FFF2-40B4-BE49-F238E27FC236}">
                <a16:creationId xmlns:a16="http://schemas.microsoft.com/office/drawing/2014/main" id="{F3F961F4-2731-7160-138D-36254780C8BE}"/>
              </a:ext>
            </a:extLst>
          </p:cNvPr>
          <p:cNvPicPr>
            <a:picLocks noChangeAspect="1"/>
          </p:cNvPicPr>
          <p:nvPr/>
        </p:nvPicPr>
        <p:blipFill>
          <a:blip r:embed="rId4"/>
          <a:stretch>
            <a:fillRect/>
          </a:stretch>
        </p:blipFill>
        <p:spPr>
          <a:xfrm>
            <a:off x="1208993" y="1735690"/>
            <a:ext cx="9774014" cy="4406693"/>
          </a:xfrm>
          <a:prstGeom prst="rect">
            <a:avLst/>
          </a:prstGeom>
        </p:spPr>
      </p:pic>
      <p:sp>
        <p:nvSpPr>
          <p:cNvPr id="2" name="Title 1">
            <a:extLst>
              <a:ext uri="{FF2B5EF4-FFF2-40B4-BE49-F238E27FC236}">
                <a16:creationId xmlns:a16="http://schemas.microsoft.com/office/drawing/2014/main" id="{78BCD743-1C56-3239-DC6E-72BE5BB42F22}"/>
              </a:ext>
            </a:extLst>
          </p:cNvPr>
          <p:cNvSpPr>
            <a:spLocks noGrp="1"/>
          </p:cNvSpPr>
          <p:nvPr>
            <p:ph type="title"/>
          </p:nvPr>
        </p:nvSpPr>
        <p:spPr>
          <a:xfrm>
            <a:off x="755374" y="215124"/>
            <a:ext cx="5834269" cy="1168225"/>
          </a:xfrm>
        </p:spPr>
        <p:txBody>
          <a:bodyPr vert="horz" lIns="91440" tIns="45720" rIns="91440" bIns="45720" rtlCol="0" anchor="ctr">
            <a:noAutofit/>
          </a:bodyPr>
          <a:lstStyle/>
          <a:p>
            <a:r>
              <a:rPr lang="en-US" sz="3800" b="1" u="sng" kern="1200" dirty="0">
                <a:solidFill>
                  <a:schemeClr val="bg1"/>
                </a:solidFill>
                <a:highlight>
                  <a:srgbClr val="800000"/>
                </a:highlight>
                <a:latin typeface="+mj-lt"/>
                <a:ea typeface="+mj-ea"/>
                <a:cs typeface="+mj-cs"/>
              </a:rPr>
              <a:t>IMPLEMENTATION  PLAN:  </a:t>
            </a:r>
            <a:endParaRPr lang="en-US" sz="3800" b="1" kern="1200" dirty="0">
              <a:solidFill>
                <a:schemeClr val="bg1"/>
              </a:solidFill>
              <a:highlight>
                <a:srgbClr val="800000"/>
              </a:highlight>
              <a:latin typeface="+mj-lt"/>
              <a:ea typeface="+mj-ea"/>
              <a:cs typeface="+mj-cs"/>
            </a:endParaRPr>
          </a:p>
        </p:txBody>
      </p:sp>
      <p:sp>
        <p:nvSpPr>
          <p:cNvPr id="3" name="Rectangle 2">
            <a:extLst>
              <a:ext uri="{FF2B5EF4-FFF2-40B4-BE49-F238E27FC236}">
                <a16:creationId xmlns:a16="http://schemas.microsoft.com/office/drawing/2014/main" id="{0549A80F-9EBE-B443-10ED-0337F0DFB249}"/>
              </a:ext>
            </a:extLst>
          </p:cNvPr>
          <p:cNvSpPr/>
          <p:nvPr/>
        </p:nvSpPr>
        <p:spPr>
          <a:xfrm>
            <a:off x="956440" y="1220288"/>
            <a:ext cx="3864038" cy="1508761"/>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2500" lnSpcReduction="20000"/>
          </a:bodyPr>
          <a:lstStyle/>
          <a:p>
            <a:pPr indent="-228600">
              <a:lnSpc>
                <a:spcPct val="90000"/>
              </a:lnSpc>
              <a:spcAft>
                <a:spcPts val="600"/>
              </a:spcAft>
              <a:buFont typeface="Arial" panose="020B0604020202020204" pitchFamily="34" charset="0"/>
              <a:buChar char="•"/>
            </a:pPr>
            <a:r>
              <a:rPr lang="en-US" sz="2000" b="1" u="sng">
                <a:solidFill>
                  <a:schemeClr val="tx1"/>
                </a:solidFill>
              </a:rPr>
              <a:t>In-charge: </a:t>
            </a:r>
          </a:p>
          <a:p>
            <a:pPr indent="-228600">
              <a:lnSpc>
                <a:spcPct val="90000"/>
              </a:lnSpc>
              <a:spcAft>
                <a:spcPts val="600"/>
              </a:spcAft>
              <a:buFont typeface="Arial" panose="020B0604020202020204" pitchFamily="34" charset="0"/>
              <a:buChar char="•"/>
            </a:pPr>
            <a:r>
              <a:rPr lang="en-US" sz="2000" i="1">
                <a:solidFill>
                  <a:schemeClr val="tx1"/>
                </a:solidFill>
              </a:rPr>
              <a:t>Abhishek Abhishek</a:t>
            </a:r>
          </a:p>
          <a:p>
            <a:pPr indent="-228600">
              <a:lnSpc>
                <a:spcPct val="90000"/>
              </a:lnSpc>
              <a:spcAft>
                <a:spcPts val="600"/>
              </a:spcAft>
              <a:buFont typeface="Arial" panose="020B0604020202020204" pitchFamily="34" charset="0"/>
              <a:buChar char="•"/>
            </a:pPr>
            <a:r>
              <a:rPr lang="en-US" sz="2000" i="1">
                <a:solidFill>
                  <a:schemeClr val="tx1"/>
                </a:solidFill>
              </a:rPr>
              <a:t>Muskan Sharma </a:t>
            </a:r>
          </a:p>
          <a:p>
            <a:pPr indent="-228600">
              <a:lnSpc>
                <a:spcPct val="90000"/>
              </a:lnSpc>
              <a:spcAft>
                <a:spcPts val="600"/>
              </a:spcAft>
              <a:buFont typeface="Arial" panose="020B0604020202020204" pitchFamily="34" charset="0"/>
              <a:buChar char="•"/>
            </a:pPr>
            <a:r>
              <a:rPr lang="en-US" sz="2000" i="1">
                <a:solidFill>
                  <a:schemeClr val="tx1"/>
                </a:solidFill>
              </a:rPr>
              <a:t>Selvi NileshKumar Patel</a:t>
            </a:r>
          </a:p>
          <a:p>
            <a:pPr indent="-228600">
              <a:lnSpc>
                <a:spcPct val="90000"/>
              </a:lnSpc>
              <a:spcAft>
                <a:spcPts val="600"/>
              </a:spcAft>
              <a:buFont typeface="Arial" panose="020B0604020202020204" pitchFamily="34" charset="0"/>
              <a:buChar char="•"/>
            </a:pPr>
            <a:r>
              <a:rPr lang="en-US" sz="2000" i="1">
                <a:solidFill>
                  <a:schemeClr val="tx1"/>
                </a:solidFill>
              </a:rPr>
              <a:t>Shen Zhang  </a:t>
            </a:r>
            <a:endParaRPr lang="en-US" sz="2000" i="1" dirty="0">
              <a:solidFill>
                <a:schemeClr val="tx1"/>
              </a:solidFill>
            </a:endParaRPr>
          </a:p>
        </p:txBody>
      </p:sp>
    </p:spTree>
    <p:extLst>
      <p:ext uri="{BB962C8B-B14F-4D97-AF65-F5344CB8AC3E}">
        <p14:creationId xmlns:p14="http://schemas.microsoft.com/office/powerpoint/2010/main" val="402401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6B3B6-019D-DA59-B693-36897BEFE46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A8D8857-F276-93AB-E8EE-FFBC7A2F2DEE}"/>
              </a:ext>
            </a:extLst>
          </p:cNvPr>
          <p:cNvPicPr>
            <a:picLocks noChangeAspect="1"/>
          </p:cNvPicPr>
          <p:nvPr/>
        </p:nvPicPr>
        <p:blipFill>
          <a:blip r:embed="rId3">
            <a:alphaModFix amt="70000"/>
          </a:blip>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B013B96F-3CBD-F8F1-55F8-836FE5766660}"/>
              </a:ext>
            </a:extLst>
          </p:cNvPr>
          <p:cNvSpPr>
            <a:spLocks noGrp="1"/>
          </p:cNvSpPr>
          <p:nvPr>
            <p:ph type="title"/>
          </p:nvPr>
        </p:nvSpPr>
        <p:spPr>
          <a:xfrm>
            <a:off x="525813" y="295248"/>
            <a:ext cx="10648538" cy="1168225"/>
          </a:xfrm>
        </p:spPr>
        <p:txBody>
          <a:bodyPr vert="horz" lIns="91440" tIns="45720" rIns="91440" bIns="45720" rtlCol="0" anchor="ctr">
            <a:noAutofit/>
          </a:bodyPr>
          <a:lstStyle/>
          <a:p>
            <a:r>
              <a:rPr lang="en-US" sz="3800" b="1" u="sng" dirty="0">
                <a:solidFill>
                  <a:schemeClr val="bg1"/>
                </a:solidFill>
                <a:highlight>
                  <a:srgbClr val="800000"/>
                </a:highlight>
              </a:rPr>
              <a:t>REQUIREMENT PHASE:DATA RESEARCHING &amp; GATHERING</a:t>
            </a:r>
            <a:endParaRPr lang="en-US" sz="3800" b="1" kern="1200" dirty="0">
              <a:solidFill>
                <a:schemeClr val="bg1"/>
              </a:solidFill>
              <a:highlight>
                <a:srgbClr val="800000"/>
              </a:highlight>
              <a:latin typeface="+mj-lt"/>
              <a:ea typeface="+mj-ea"/>
              <a:cs typeface="+mj-cs"/>
            </a:endParaRPr>
          </a:p>
        </p:txBody>
      </p:sp>
      <p:pic>
        <p:nvPicPr>
          <p:cNvPr id="3" name="Picture 2">
            <a:extLst>
              <a:ext uri="{FF2B5EF4-FFF2-40B4-BE49-F238E27FC236}">
                <a16:creationId xmlns:a16="http://schemas.microsoft.com/office/drawing/2014/main" id="{550F6C78-6A69-2550-5319-92D15B479BD2}"/>
              </a:ext>
            </a:extLst>
          </p:cNvPr>
          <p:cNvPicPr>
            <a:picLocks noChangeAspect="1"/>
          </p:cNvPicPr>
          <p:nvPr/>
        </p:nvPicPr>
        <p:blipFill>
          <a:blip r:embed="rId4"/>
          <a:stretch>
            <a:fillRect/>
          </a:stretch>
        </p:blipFill>
        <p:spPr>
          <a:xfrm>
            <a:off x="5636633" y="1573619"/>
            <a:ext cx="5766845" cy="4667693"/>
          </a:xfrm>
          <a:prstGeom prst="rect">
            <a:avLst/>
          </a:prstGeom>
        </p:spPr>
      </p:pic>
      <p:sp>
        <p:nvSpPr>
          <p:cNvPr id="4" name="Title 1">
            <a:extLst>
              <a:ext uri="{FF2B5EF4-FFF2-40B4-BE49-F238E27FC236}">
                <a16:creationId xmlns:a16="http://schemas.microsoft.com/office/drawing/2014/main" id="{BD29F779-6929-BBB1-C4A4-589D6369A0A3}"/>
              </a:ext>
            </a:extLst>
          </p:cNvPr>
          <p:cNvSpPr txBox="1">
            <a:spLocks/>
          </p:cNvSpPr>
          <p:nvPr/>
        </p:nvSpPr>
        <p:spPr>
          <a:xfrm>
            <a:off x="529938" y="3478910"/>
            <a:ext cx="4860770" cy="2400895"/>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highlight>
                  <a:srgbClr val="FFFF00"/>
                </a:highlight>
              </a:rPr>
              <a:t>Our goal is to analyze New York air quality dataset spanning from 2019 to 2024, encompassing 18 different datasets focused on 3 specific pollutants over 6 years. This analysis will allow us to identify patterns and trends both before and after the pandemic, as well as project future trends. The insights gained will be instrumental in informing policy development for government agencies</a:t>
            </a:r>
          </a:p>
        </p:txBody>
      </p:sp>
      <p:sp>
        <p:nvSpPr>
          <p:cNvPr id="5" name="Subtitle 2">
            <a:extLst>
              <a:ext uri="{FF2B5EF4-FFF2-40B4-BE49-F238E27FC236}">
                <a16:creationId xmlns:a16="http://schemas.microsoft.com/office/drawing/2014/main" id="{15A09993-8E60-99F5-E0B1-36EEB3C9CA73}"/>
              </a:ext>
            </a:extLst>
          </p:cNvPr>
          <p:cNvSpPr txBox="1">
            <a:spLocks/>
          </p:cNvSpPr>
          <p:nvPr/>
        </p:nvSpPr>
        <p:spPr>
          <a:xfrm>
            <a:off x="529937" y="1909780"/>
            <a:ext cx="5320145" cy="11216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5">
                    <a:lumMod val="50000"/>
                  </a:schemeClr>
                </a:solidFill>
                <a:highlight>
                  <a:srgbClr val="00FFFF"/>
                </a:highlight>
                <a:hlinkClick r:id="rId5">
                  <a:extLst>
                    <a:ext uri="{A12FA001-AC4F-418D-AE19-62706E023703}">
                      <ahyp:hlinkClr xmlns:ahyp="http://schemas.microsoft.com/office/drawing/2018/hyperlinkcolor" val="tx"/>
                    </a:ext>
                  </a:extLst>
                </a:hlinkClick>
              </a:rPr>
              <a:t>Data source: Download Daily Data | US EPA</a:t>
            </a:r>
            <a:endParaRPr lang="en-US" dirty="0">
              <a:solidFill>
                <a:schemeClr val="accent5">
                  <a:lumMod val="50000"/>
                </a:schemeClr>
              </a:solidFill>
              <a:highlight>
                <a:srgbClr val="00FFFF"/>
              </a:highlight>
            </a:endParaRPr>
          </a:p>
        </p:txBody>
      </p:sp>
    </p:spTree>
    <p:extLst>
      <p:ext uri="{BB962C8B-B14F-4D97-AF65-F5344CB8AC3E}">
        <p14:creationId xmlns:p14="http://schemas.microsoft.com/office/powerpoint/2010/main" val="121294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41564-F68C-1DF8-1D1F-2F05A07BC08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58B66ED-C6A3-C7E1-2B15-5B0A146B5189}"/>
              </a:ext>
            </a:extLst>
          </p:cNvPr>
          <p:cNvPicPr>
            <a:picLocks noChangeAspect="1"/>
          </p:cNvPicPr>
          <p:nvPr/>
        </p:nvPicPr>
        <p:blipFill>
          <a:blip r:embed="rId3">
            <a:alphaModFix amt="70000"/>
          </a:blip>
          <a:stretch>
            <a:fillRect/>
          </a:stretch>
        </p:blipFill>
        <p:spPr>
          <a:xfrm>
            <a:off x="0" y="0"/>
            <a:ext cx="12192000" cy="6858000"/>
          </a:xfrm>
          <a:prstGeom prst="rect">
            <a:avLst/>
          </a:prstGeom>
        </p:spPr>
      </p:pic>
      <p:pic>
        <p:nvPicPr>
          <p:cNvPr id="6" name="Content Placeholder 6">
            <a:extLst>
              <a:ext uri="{FF2B5EF4-FFF2-40B4-BE49-F238E27FC236}">
                <a16:creationId xmlns:a16="http://schemas.microsoft.com/office/drawing/2014/main" id="{C29CB987-9499-C7F7-C4FF-624903D1BE68}"/>
              </a:ext>
            </a:extLst>
          </p:cNvPr>
          <p:cNvPicPr>
            <a:picLocks noChangeAspect="1"/>
          </p:cNvPicPr>
          <p:nvPr/>
        </p:nvPicPr>
        <p:blipFill>
          <a:blip r:embed="rId4"/>
          <a:stretch>
            <a:fillRect/>
          </a:stretch>
        </p:blipFill>
        <p:spPr>
          <a:xfrm>
            <a:off x="6688428" y="2513216"/>
            <a:ext cx="5025887" cy="4129660"/>
          </a:xfrm>
          <a:prstGeom prst="rect">
            <a:avLst/>
          </a:prstGeom>
        </p:spPr>
      </p:pic>
      <p:sp>
        <p:nvSpPr>
          <p:cNvPr id="2" name="Title 1">
            <a:extLst>
              <a:ext uri="{FF2B5EF4-FFF2-40B4-BE49-F238E27FC236}">
                <a16:creationId xmlns:a16="http://schemas.microsoft.com/office/drawing/2014/main" id="{51A33E09-06C2-2935-D418-8B2F1FC80E07}"/>
              </a:ext>
            </a:extLst>
          </p:cNvPr>
          <p:cNvSpPr>
            <a:spLocks noGrp="1"/>
          </p:cNvSpPr>
          <p:nvPr>
            <p:ph type="title"/>
          </p:nvPr>
        </p:nvSpPr>
        <p:spPr>
          <a:xfrm>
            <a:off x="956440" y="215124"/>
            <a:ext cx="7563616" cy="1168225"/>
          </a:xfrm>
        </p:spPr>
        <p:txBody>
          <a:bodyPr vert="horz" lIns="91440" tIns="45720" rIns="91440" bIns="45720" rtlCol="0" anchor="ctr">
            <a:noAutofit/>
          </a:bodyPr>
          <a:lstStyle/>
          <a:p>
            <a:r>
              <a:rPr lang="en-US" sz="3600" b="1" u="sng" dirty="0">
                <a:solidFill>
                  <a:schemeClr val="bg1"/>
                </a:solidFill>
                <a:highlight>
                  <a:srgbClr val="800000"/>
                </a:highlight>
              </a:rPr>
              <a:t>DESIGN PHASE:DATA CLEANING</a:t>
            </a:r>
            <a:endParaRPr lang="en-US" sz="3600" b="1" kern="1200" dirty="0">
              <a:solidFill>
                <a:schemeClr val="bg1"/>
              </a:solidFill>
              <a:highlight>
                <a:srgbClr val="800000"/>
              </a:highlight>
              <a:latin typeface="+mj-lt"/>
              <a:ea typeface="+mj-ea"/>
              <a:cs typeface="+mj-cs"/>
            </a:endParaRPr>
          </a:p>
        </p:txBody>
      </p:sp>
      <p:pic>
        <p:nvPicPr>
          <p:cNvPr id="3" name="Content Placeholder 4" descr="A screenshot of a computer&#10;&#10;Description automatically generated">
            <a:extLst>
              <a:ext uri="{FF2B5EF4-FFF2-40B4-BE49-F238E27FC236}">
                <a16:creationId xmlns:a16="http://schemas.microsoft.com/office/drawing/2014/main" id="{811E0601-C65E-F5ED-2B45-21E8789A834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56441" y="1252350"/>
            <a:ext cx="4649230" cy="4463429"/>
          </a:xfrm>
        </p:spPr>
      </p:pic>
      <p:sp>
        <p:nvSpPr>
          <p:cNvPr id="4" name="Title 1">
            <a:extLst>
              <a:ext uri="{FF2B5EF4-FFF2-40B4-BE49-F238E27FC236}">
                <a16:creationId xmlns:a16="http://schemas.microsoft.com/office/drawing/2014/main" id="{CF2923A0-C761-6FB0-859A-E4BDA727FF31}"/>
              </a:ext>
            </a:extLst>
          </p:cNvPr>
          <p:cNvSpPr txBox="1">
            <a:spLocks/>
          </p:cNvSpPr>
          <p:nvPr/>
        </p:nvSpPr>
        <p:spPr>
          <a:xfrm>
            <a:off x="4634947" y="1700471"/>
            <a:ext cx="3105372" cy="7201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u="sng" dirty="0">
                <a:highlight>
                  <a:srgbClr val="00FF00"/>
                </a:highlight>
              </a:rPr>
              <a:t>Dropping duplicated records</a:t>
            </a:r>
          </a:p>
        </p:txBody>
      </p:sp>
      <p:sp>
        <p:nvSpPr>
          <p:cNvPr id="5" name="Arrow: Left 4">
            <a:extLst>
              <a:ext uri="{FF2B5EF4-FFF2-40B4-BE49-F238E27FC236}">
                <a16:creationId xmlns:a16="http://schemas.microsoft.com/office/drawing/2014/main" id="{8B19C564-5114-BB31-F23A-F1C1CBDF4856}"/>
              </a:ext>
            </a:extLst>
          </p:cNvPr>
          <p:cNvSpPr/>
          <p:nvPr/>
        </p:nvSpPr>
        <p:spPr>
          <a:xfrm>
            <a:off x="4061204" y="1898625"/>
            <a:ext cx="573743" cy="32272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D12E16C-EF78-426E-D79C-B5F4BF996682}"/>
              </a:ext>
            </a:extLst>
          </p:cNvPr>
          <p:cNvSpPr txBox="1">
            <a:spLocks/>
          </p:cNvSpPr>
          <p:nvPr/>
        </p:nvSpPr>
        <p:spPr>
          <a:xfrm>
            <a:off x="4266797" y="4233210"/>
            <a:ext cx="2235769" cy="7201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u="sng" dirty="0">
                <a:highlight>
                  <a:srgbClr val="00FF00"/>
                </a:highlight>
              </a:rPr>
              <a:t>Cleaning CO dataset</a:t>
            </a:r>
          </a:p>
        </p:txBody>
      </p:sp>
      <p:sp>
        <p:nvSpPr>
          <p:cNvPr id="8" name="Arrow: Right 7">
            <a:extLst>
              <a:ext uri="{FF2B5EF4-FFF2-40B4-BE49-F238E27FC236}">
                <a16:creationId xmlns:a16="http://schemas.microsoft.com/office/drawing/2014/main" id="{B242043D-2900-6255-35EA-CBE9C9A52D46}"/>
              </a:ext>
            </a:extLst>
          </p:cNvPr>
          <p:cNvSpPr/>
          <p:nvPr/>
        </p:nvSpPr>
        <p:spPr>
          <a:xfrm>
            <a:off x="6316704" y="4431898"/>
            <a:ext cx="573743" cy="322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370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AAA5A-6AFF-7037-813C-183EB8EC439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A32D1D5-A744-533F-F81C-7DC61AFF4018}"/>
              </a:ext>
            </a:extLst>
          </p:cNvPr>
          <p:cNvPicPr>
            <a:picLocks noChangeAspect="1"/>
          </p:cNvPicPr>
          <p:nvPr/>
        </p:nvPicPr>
        <p:blipFill>
          <a:blip r:embed="rId3">
            <a:alphaModFix amt="70000"/>
          </a:blip>
          <a:stretch>
            <a:fillRect/>
          </a:stretch>
        </p:blipFill>
        <p:spPr>
          <a:xfrm>
            <a:off x="0" y="-1"/>
            <a:ext cx="12192000" cy="6858001"/>
          </a:xfrm>
          <a:prstGeom prst="rect">
            <a:avLst/>
          </a:prstGeom>
        </p:spPr>
      </p:pic>
      <p:pic>
        <p:nvPicPr>
          <p:cNvPr id="12" name="Content Placeholder 6">
            <a:extLst>
              <a:ext uri="{FF2B5EF4-FFF2-40B4-BE49-F238E27FC236}">
                <a16:creationId xmlns:a16="http://schemas.microsoft.com/office/drawing/2014/main" id="{44A59E68-70E4-6999-F6A3-0C7B43E8CE8B}"/>
              </a:ext>
            </a:extLst>
          </p:cNvPr>
          <p:cNvPicPr>
            <a:picLocks noGrp="1" noChangeAspect="1"/>
          </p:cNvPicPr>
          <p:nvPr>
            <p:ph idx="1"/>
          </p:nvPr>
        </p:nvPicPr>
        <p:blipFill>
          <a:blip r:embed="rId4"/>
          <a:stretch>
            <a:fillRect/>
          </a:stretch>
        </p:blipFill>
        <p:spPr>
          <a:xfrm>
            <a:off x="2419282" y="2603500"/>
            <a:ext cx="6297748" cy="3416300"/>
          </a:xfrm>
        </p:spPr>
      </p:pic>
      <p:pic>
        <p:nvPicPr>
          <p:cNvPr id="9" name="Content Placeholder 5">
            <a:extLst>
              <a:ext uri="{FF2B5EF4-FFF2-40B4-BE49-F238E27FC236}">
                <a16:creationId xmlns:a16="http://schemas.microsoft.com/office/drawing/2014/main" id="{9BE76370-CA03-74BE-B62F-44974A2BCF7C}"/>
              </a:ext>
            </a:extLst>
          </p:cNvPr>
          <p:cNvPicPr>
            <a:picLocks noChangeAspect="1"/>
          </p:cNvPicPr>
          <p:nvPr/>
        </p:nvPicPr>
        <p:blipFill>
          <a:blip r:embed="rId5"/>
          <a:stretch>
            <a:fillRect/>
          </a:stretch>
        </p:blipFill>
        <p:spPr>
          <a:xfrm>
            <a:off x="725558" y="1530626"/>
            <a:ext cx="4591878" cy="3995531"/>
          </a:xfrm>
          <a:prstGeom prst="rect">
            <a:avLst/>
          </a:prstGeom>
        </p:spPr>
      </p:pic>
      <p:sp>
        <p:nvSpPr>
          <p:cNvPr id="10" name="Title 1">
            <a:extLst>
              <a:ext uri="{FF2B5EF4-FFF2-40B4-BE49-F238E27FC236}">
                <a16:creationId xmlns:a16="http://schemas.microsoft.com/office/drawing/2014/main" id="{B1720E04-B901-A154-BAC0-E31063962DF8}"/>
              </a:ext>
            </a:extLst>
          </p:cNvPr>
          <p:cNvSpPr txBox="1">
            <a:spLocks/>
          </p:cNvSpPr>
          <p:nvPr/>
        </p:nvSpPr>
        <p:spPr>
          <a:xfrm>
            <a:off x="4638857" y="2151596"/>
            <a:ext cx="2389734" cy="571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u="sng" dirty="0">
                <a:highlight>
                  <a:srgbClr val="00FF00"/>
                </a:highlight>
              </a:rPr>
              <a:t>Cleaning NO2 dataset</a:t>
            </a:r>
            <a:endParaRPr lang="en-US" sz="1800" b="1" dirty="0">
              <a:highlight>
                <a:srgbClr val="00FF00"/>
              </a:highlight>
            </a:endParaRPr>
          </a:p>
        </p:txBody>
      </p:sp>
      <p:sp>
        <p:nvSpPr>
          <p:cNvPr id="11" name="Arrow: Left 10">
            <a:extLst>
              <a:ext uri="{FF2B5EF4-FFF2-40B4-BE49-F238E27FC236}">
                <a16:creationId xmlns:a16="http://schemas.microsoft.com/office/drawing/2014/main" id="{AA393F11-94A4-0DC0-D818-1763C2FA97D1}"/>
              </a:ext>
            </a:extLst>
          </p:cNvPr>
          <p:cNvSpPr/>
          <p:nvPr/>
        </p:nvSpPr>
        <p:spPr>
          <a:xfrm>
            <a:off x="4065114" y="2276059"/>
            <a:ext cx="573743" cy="32272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5A430592-7DCE-507D-0191-20E51F504F7F}"/>
              </a:ext>
            </a:extLst>
          </p:cNvPr>
          <p:cNvSpPr txBox="1">
            <a:spLocks/>
          </p:cNvSpPr>
          <p:nvPr/>
        </p:nvSpPr>
        <p:spPr>
          <a:xfrm>
            <a:off x="3766120" y="3828713"/>
            <a:ext cx="2559286" cy="571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u="sng" dirty="0">
                <a:highlight>
                  <a:srgbClr val="00FF00"/>
                </a:highlight>
              </a:rPr>
              <a:t>Cleaning Ozone dataset</a:t>
            </a:r>
            <a:endParaRPr lang="en-US" sz="1800" b="1" dirty="0">
              <a:highlight>
                <a:srgbClr val="00FF00"/>
              </a:highlight>
            </a:endParaRPr>
          </a:p>
        </p:txBody>
      </p:sp>
      <p:sp>
        <p:nvSpPr>
          <p:cNvPr id="14" name="Arrow: Right 13">
            <a:extLst>
              <a:ext uri="{FF2B5EF4-FFF2-40B4-BE49-F238E27FC236}">
                <a16:creationId xmlns:a16="http://schemas.microsoft.com/office/drawing/2014/main" id="{D60D5766-454F-9E4E-B441-AEA1301332E6}"/>
              </a:ext>
            </a:extLst>
          </p:cNvPr>
          <p:cNvSpPr/>
          <p:nvPr/>
        </p:nvSpPr>
        <p:spPr>
          <a:xfrm>
            <a:off x="6253157" y="3901107"/>
            <a:ext cx="573743" cy="322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DEBDCC0-E705-6C65-173A-A2529E3A51BE}"/>
              </a:ext>
            </a:extLst>
          </p:cNvPr>
          <p:cNvSpPr txBox="1">
            <a:spLocks/>
          </p:cNvSpPr>
          <p:nvPr/>
        </p:nvSpPr>
        <p:spPr>
          <a:xfrm>
            <a:off x="956440" y="215124"/>
            <a:ext cx="7563616" cy="1168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u="sng" dirty="0">
                <a:solidFill>
                  <a:schemeClr val="bg1"/>
                </a:solidFill>
                <a:highlight>
                  <a:srgbClr val="800000"/>
                </a:highlight>
              </a:rPr>
              <a:t>DESIGN PHASE:DATA CLEANING</a:t>
            </a:r>
            <a:endParaRPr lang="en-US" sz="3800" b="1" dirty="0">
              <a:solidFill>
                <a:schemeClr val="bg1"/>
              </a:solidFill>
              <a:highlight>
                <a:srgbClr val="800000"/>
              </a:highlight>
            </a:endParaRPr>
          </a:p>
        </p:txBody>
      </p:sp>
    </p:spTree>
    <p:extLst>
      <p:ext uri="{BB962C8B-B14F-4D97-AF65-F5344CB8AC3E}">
        <p14:creationId xmlns:p14="http://schemas.microsoft.com/office/powerpoint/2010/main" val="1321013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0F56-6CC6-B3A2-0750-7FA1B5A09F39}"/>
            </a:ext>
          </a:extLst>
        </p:cNvPr>
        <p:cNvGrpSpPr/>
        <p:nvPr/>
      </p:nvGrpSpPr>
      <p:grpSpPr>
        <a:xfrm>
          <a:off x="0" y="0"/>
          <a:ext cx="0" cy="0"/>
          <a:chOff x="0" y="0"/>
          <a:chExt cx="0" cy="0"/>
        </a:xfrm>
      </p:grpSpPr>
      <p:pic>
        <p:nvPicPr>
          <p:cNvPr id="11" name="Picture 2">
            <a:extLst>
              <a:ext uri="{FF2B5EF4-FFF2-40B4-BE49-F238E27FC236}">
                <a16:creationId xmlns:a16="http://schemas.microsoft.com/office/drawing/2014/main" id="{5031B577-A3DF-1FCD-62AA-006CBBD5491A}"/>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4634" y="0"/>
            <a:ext cx="1222663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74CA3E8-F541-B332-E500-CF2BC5C6595F}"/>
              </a:ext>
            </a:extLst>
          </p:cNvPr>
          <p:cNvPicPr>
            <a:picLocks noChangeAspect="1"/>
          </p:cNvPicPr>
          <p:nvPr/>
        </p:nvPicPr>
        <p:blipFill>
          <a:blip r:embed="rId4"/>
          <a:stretch>
            <a:fillRect/>
          </a:stretch>
        </p:blipFill>
        <p:spPr>
          <a:xfrm>
            <a:off x="6658088" y="2140773"/>
            <a:ext cx="4691231" cy="3986342"/>
          </a:xfrm>
          <a:prstGeom prst="rect">
            <a:avLst/>
          </a:prstGeom>
        </p:spPr>
      </p:pic>
      <p:pic>
        <p:nvPicPr>
          <p:cNvPr id="5" name="Picture 4">
            <a:extLst>
              <a:ext uri="{FF2B5EF4-FFF2-40B4-BE49-F238E27FC236}">
                <a16:creationId xmlns:a16="http://schemas.microsoft.com/office/drawing/2014/main" id="{A23CA638-145B-40CB-98DF-07EF6C3FC2F7}"/>
              </a:ext>
            </a:extLst>
          </p:cNvPr>
          <p:cNvPicPr>
            <a:picLocks noChangeAspect="1"/>
          </p:cNvPicPr>
          <p:nvPr/>
        </p:nvPicPr>
        <p:blipFill>
          <a:blip r:embed="rId5"/>
          <a:stretch>
            <a:fillRect/>
          </a:stretch>
        </p:blipFill>
        <p:spPr>
          <a:xfrm>
            <a:off x="676836" y="2140772"/>
            <a:ext cx="4691231" cy="3986342"/>
          </a:xfrm>
          <a:prstGeom prst="rect">
            <a:avLst/>
          </a:prstGeom>
        </p:spPr>
      </p:pic>
      <p:sp>
        <p:nvSpPr>
          <p:cNvPr id="7" name="Arrow: Right 6">
            <a:extLst>
              <a:ext uri="{FF2B5EF4-FFF2-40B4-BE49-F238E27FC236}">
                <a16:creationId xmlns:a16="http://schemas.microsoft.com/office/drawing/2014/main" id="{1C688F2F-9D57-1104-761D-4E6BB8857B5F}"/>
              </a:ext>
            </a:extLst>
          </p:cNvPr>
          <p:cNvSpPr/>
          <p:nvPr/>
        </p:nvSpPr>
        <p:spPr>
          <a:xfrm>
            <a:off x="6227781" y="4544752"/>
            <a:ext cx="573743" cy="322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4032ED7-176D-569E-3A48-AE903E064FFF}"/>
              </a:ext>
            </a:extLst>
          </p:cNvPr>
          <p:cNvSpPr txBox="1">
            <a:spLocks/>
          </p:cNvSpPr>
          <p:nvPr/>
        </p:nvSpPr>
        <p:spPr>
          <a:xfrm>
            <a:off x="3811930" y="4420291"/>
            <a:ext cx="2559286" cy="571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u="sng" dirty="0">
                <a:highlight>
                  <a:srgbClr val="00FF00"/>
                </a:highlight>
              </a:rPr>
              <a:t>Handle missing values</a:t>
            </a:r>
            <a:endParaRPr lang="en-US" sz="1800" b="1" dirty="0">
              <a:highlight>
                <a:srgbClr val="00FF00"/>
              </a:highlight>
            </a:endParaRPr>
          </a:p>
        </p:txBody>
      </p:sp>
      <p:sp>
        <p:nvSpPr>
          <p:cNvPr id="10" name="Title 1">
            <a:extLst>
              <a:ext uri="{FF2B5EF4-FFF2-40B4-BE49-F238E27FC236}">
                <a16:creationId xmlns:a16="http://schemas.microsoft.com/office/drawing/2014/main" id="{EB4F2BBB-32F0-5872-BD95-1C33D905D840}"/>
              </a:ext>
            </a:extLst>
          </p:cNvPr>
          <p:cNvSpPr txBox="1">
            <a:spLocks/>
          </p:cNvSpPr>
          <p:nvPr/>
        </p:nvSpPr>
        <p:spPr>
          <a:xfrm>
            <a:off x="956440" y="215124"/>
            <a:ext cx="7563616" cy="11682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u="sng" dirty="0">
                <a:solidFill>
                  <a:schemeClr val="bg1"/>
                </a:solidFill>
                <a:highlight>
                  <a:srgbClr val="800000"/>
                </a:highlight>
              </a:rPr>
              <a:t>DESIGN PHASE:DATA CLEANING</a:t>
            </a:r>
            <a:endParaRPr lang="en-US" sz="3800" b="1" dirty="0">
              <a:solidFill>
                <a:schemeClr val="bg1"/>
              </a:solidFill>
              <a:highlight>
                <a:srgbClr val="800000"/>
              </a:highlight>
            </a:endParaRPr>
          </a:p>
        </p:txBody>
      </p:sp>
    </p:spTree>
    <p:extLst>
      <p:ext uri="{BB962C8B-B14F-4D97-AF65-F5344CB8AC3E}">
        <p14:creationId xmlns:p14="http://schemas.microsoft.com/office/powerpoint/2010/main" val="20664324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5694</TotalTime>
  <Words>2188</Words>
  <Application>Microsoft Office PowerPoint</Application>
  <PresentationFormat>Widescreen</PresentationFormat>
  <Paragraphs>146</Paragraphs>
  <Slides>32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__Inter_36bd41</vt:lpstr>
      <vt:lpstr>__Inter_d65c78</vt:lpstr>
      <vt:lpstr>Aptos</vt:lpstr>
      <vt:lpstr>Arial</vt:lpstr>
      <vt:lpstr>Century Gothic</vt:lpstr>
      <vt:lpstr>Wingdings 3</vt:lpstr>
      <vt:lpstr>Ion Boardroom</vt:lpstr>
      <vt:lpstr>PowerPoint Presentation</vt:lpstr>
      <vt:lpstr>MEET OUR TEAM</vt:lpstr>
      <vt:lpstr>PowerPoint Presentation</vt:lpstr>
      <vt:lpstr>PowerPoint Presentation</vt:lpstr>
      <vt:lpstr>IMPLEMENTATION  PLAN:  </vt:lpstr>
      <vt:lpstr>REQUIREMENT PHASE:DATA RESEARCHING &amp; GATHERING</vt:lpstr>
      <vt:lpstr>DESIGN PHASE:DATA CLEANING</vt:lpstr>
      <vt:lpstr>PowerPoint Presentation</vt:lpstr>
      <vt:lpstr>PowerPoint Presentation</vt:lpstr>
      <vt:lpstr>DEVELOPMENT PHASE: EDA PROCESS </vt:lpstr>
      <vt:lpstr>How trends changed during Covid-19 Pandemic?</vt:lpstr>
      <vt:lpstr>How trends evolved after Covid-19 ?</vt:lpstr>
      <vt:lpstr>TOP 3 SITES  HAVING  HIGHEST CO CONCENTRATIONS(2022-24)   : Queens college near road - CCNY - Queens college 2     </vt:lpstr>
      <vt:lpstr>TOP 3 SITES  HAVING  HIGHEST NO2 CONCENTRATIONS(2022-24): </vt:lpstr>
      <vt:lpstr>TOP 3 SITES  HAVING  HIGHEST OZONE CONCENTRATIONS(2022-24) : </vt:lpstr>
      <vt:lpstr>DEVELOPMENT PHASE: TIME SERIES ANALYSIS  </vt:lpstr>
      <vt:lpstr>CURRENT TRENDS- 2024</vt:lpstr>
      <vt:lpstr>DEVELOPMENT PHASE:TIME SERIES ANALYSIS</vt:lpstr>
      <vt:lpstr>DEVELOPMENT PHASE:EDA PROCESS - 2</vt:lpstr>
      <vt:lpstr>DEVELOPMENT PHASE</vt:lpstr>
      <vt:lpstr>WEEK 8:  RESEARCH ON TOP3S(2022-24)</vt:lpstr>
      <vt:lpstr>WEEK 8:  RESEARCH ON TOP3S(2022-24)</vt:lpstr>
      <vt:lpstr>WEEK 8:  RESEARCH ON TOP3S(2022-24)</vt:lpstr>
      <vt:lpstr>WEEK 8:  RESEARCH ON TOP3S(2022-24)</vt:lpstr>
      <vt:lpstr>WEEK 8:  RESEARCH ON TOP3S(2022-24)</vt:lpstr>
      <vt:lpstr>·  The model shows a cyclical pattern for predicted CO concentrations in 2025, with peaks and dips throughout the year. This suggests that the model has captured the seasonal variations in CO concentration, likely influenced by factors like weather patterns and human activity. The highest concentration occurs in the summer months, while the lowest is seen in the winter.  ·  The model shows the predicted ozone concentrations for 2025. Based on the trend observed in previous years, it appears that the model predicts ozone concentrations to be highest during the spring and early summer months, and lowest during the fall and winter months. This is consistent with the historical trends observed in ozone levels, which tend to peak during the spring and summer months due to increased sunlight and warmer temperatures, which promote ozone formation.  ·  The plot shows that NO2 concentration is predicted to be highest in the winter months and lowest in the summer months. This is consistent with the trends observed in 2022, 2023 and 2024.</vt:lpstr>
      <vt:lpstr>PowerPoint Presentation</vt:lpstr>
      <vt:lpstr>PowerPoint Presentation</vt:lpstr>
      <vt:lpstr>PowerPoint Presentation</vt:lpstr>
      <vt:lpstr>WHY POLLUTION LEVELS ARE GETTING HIGHER IN NEW YORK?</vt:lpstr>
      <vt:lpstr>WHAT MEASURES SHOULD BE FOLLOWED TO CONTROL POLLUTION LEVELS?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Muskan Sharma</dc:creator>
  <cp:lastModifiedBy>Muskan Sharma</cp:lastModifiedBy>
  <cp:revision>74</cp:revision>
  <dcterms:created xsi:type="dcterms:W3CDTF">2024-07-02T02:03:29Z</dcterms:created>
  <dcterms:modified xsi:type="dcterms:W3CDTF">2024-12-02T17:43:21Z</dcterms:modified>
</cp:coreProperties>
</file>